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323" r:id="rId3"/>
    <p:sldId id="293" r:id="rId4"/>
    <p:sldId id="294" r:id="rId5"/>
    <p:sldId id="295" r:id="rId6"/>
    <p:sldId id="296" r:id="rId7"/>
    <p:sldId id="297" r:id="rId8"/>
    <p:sldId id="298" r:id="rId9"/>
    <p:sldId id="266" r:id="rId10"/>
    <p:sldId id="307" r:id="rId11"/>
    <p:sldId id="271" r:id="rId12"/>
    <p:sldId id="272" r:id="rId13"/>
    <p:sldId id="311" r:id="rId14"/>
    <p:sldId id="273" r:id="rId15"/>
    <p:sldId id="314" r:id="rId16"/>
    <p:sldId id="315" r:id="rId17"/>
    <p:sldId id="320" r:id="rId18"/>
    <p:sldId id="317" r:id="rId19"/>
    <p:sldId id="321" r:id="rId20"/>
    <p:sldId id="319" r:id="rId21"/>
    <p:sldId id="274" r:id="rId22"/>
    <p:sldId id="313" r:id="rId23"/>
    <p:sldId id="324" r:id="rId24"/>
    <p:sldId id="325" r:id="rId25"/>
    <p:sldId id="335" r:id="rId26"/>
    <p:sldId id="336" r:id="rId27"/>
    <p:sldId id="337" r:id="rId28"/>
    <p:sldId id="340" r:id="rId29"/>
    <p:sldId id="330" r:id="rId30"/>
    <p:sldId id="341" r:id="rId31"/>
    <p:sldId id="331" r:id="rId32"/>
    <p:sldId id="332" r:id="rId33"/>
    <p:sldId id="333" r:id="rId34"/>
    <p:sldId id="334" r:id="rId35"/>
    <p:sldId id="301" r:id="rId36"/>
    <p:sldId id="302" r:id="rId37"/>
    <p:sldId id="303" r:id="rId38"/>
    <p:sldId id="322" r:id="rId39"/>
    <p:sldId id="270" r:id="rId40"/>
    <p:sldId id="305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BF7"/>
    <a:srgbClr val="F9ED07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5" autoAdjust="0"/>
    <p:restoredTop sz="95737" autoAdjust="0"/>
  </p:normalViewPr>
  <p:slideViewPr>
    <p:cSldViewPr snapToGrid="0">
      <p:cViewPr>
        <p:scale>
          <a:sx n="87" d="100"/>
          <a:sy n="87" d="100"/>
        </p:scale>
        <p:origin x="6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farmereric\Downloads\player_Run_Expectancy%20(1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8647;&#23556;&#32937;&#27604;&#23565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IBP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工作表1!$A$2:$A$11</c:f>
              <c:strCache>
                <c:ptCount val="10"/>
                <c:pt idx="0">
                  <c:v>林智平</c:v>
                </c:pt>
                <c:pt idx="1">
                  <c:v>潘武雄</c:v>
                </c:pt>
                <c:pt idx="2">
                  <c:v>劉芙豪</c:v>
                </c:pt>
                <c:pt idx="3">
                  <c:v>胡金龍</c:v>
                </c:pt>
                <c:pt idx="4">
                  <c:v>王勝偉</c:v>
                </c:pt>
                <c:pt idx="5">
                  <c:v>林智勝</c:v>
                </c:pt>
                <c:pt idx="6">
                  <c:v>林志祥</c:v>
                </c:pt>
                <c:pt idx="7">
                  <c:v>張正偉</c:v>
                </c:pt>
                <c:pt idx="8">
                  <c:v>張志豪</c:v>
                </c:pt>
                <c:pt idx="9">
                  <c:v>鄭達鴻</c:v>
                </c:pt>
              </c:strCache>
            </c:strRef>
          </c:cat>
          <c:val>
            <c:numRef>
              <c:f>工作表1!$C$2:$C$11</c:f>
              <c:numCache>
                <c:formatCode>0.000</c:formatCode>
                <c:ptCount val="10"/>
                <c:pt idx="0">
                  <c:v>1.25409108983574</c:v>
                </c:pt>
                <c:pt idx="1">
                  <c:v>1.12999670417628</c:v>
                </c:pt>
                <c:pt idx="2">
                  <c:v>1.1140754639538</c:v>
                </c:pt>
                <c:pt idx="3">
                  <c:v>1.0889292196007301</c:v>
                </c:pt>
                <c:pt idx="4">
                  <c:v>1.0800069120442399</c:v>
                </c:pt>
                <c:pt idx="5">
                  <c:v>1.0776917801508801</c:v>
                </c:pt>
                <c:pt idx="6">
                  <c:v>1.0429567824783299</c:v>
                </c:pt>
                <c:pt idx="7">
                  <c:v>1.0089908289940701</c:v>
                </c:pt>
                <c:pt idx="8">
                  <c:v>0.98251934334957203</c:v>
                </c:pt>
                <c:pt idx="9">
                  <c:v>0.90453659900000005</c:v>
                </c:pt>
              </c:numCache>
            </c:numRef>
          </c:val>
        </c:ser>
        <c:ser>
          <c:idx val="1"/>
          <c:order val="1"/>
          <c:tx>
            <c:strRef>
              <c:f>工作表1!$D$1</c:f>
              <c:strCache>
                <c:ptCount val="1"/>
                <c:pt idx="0">
                  <c:v>IRP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工作表1!$A$2:$A$11</c:f>
              <c:strCache>
                <c:ptCount val="10"/>
                <c:pt idx="0">
                  <c:v>林智平</c:v>
                </c:pt>
                <c:pt idx="1">
                  <c:v>潘武雄</c:v>
                </c:pt>
                <c:pt idx="2">
                  <c:v>劉芙豪</c:v>
                </c:pt>
                <c:pt idx="3">
                  <c:v>胡金龍</c:v>
                </c:pt>
                <c:pt idx="4">
                  <c:v>王勝偉</c:v>
                </c:pt>
                <c:pt idx="5">
                  <c:v>林智勝</c:v>
                </c:pt>
                <c:pt idx="6">
                  <c:v>林志祥</c:v>
                </c:pt>
                <c:pt idx="7">
                  <c:v>張正偉</c:v>
                </c:pt>
                <c:pt idx="8">
                  <c:v>張志豪</c:v>
                </c:pt>
                <c:pt idx="9">
                  <c:v>鄭達鴻</c:v>
                </c:pt>
              </c:strCache>
            </c:strRef>
          </c:cat>
          <c:val>
            <c:numRef>
              <c:f>工作表1!$D$2:$D$11</c:f>
              <c:numCache>
                <c:formatCode>General</c:formatCode>
                <c:ptCount val="10"/>
                <c:pt idx="0">
                  <c:v>1.5529999999999999</c:v>
                </c:pt>
                <c:pt idx="1">
                  <c:v>1.556</c:v>
                </c:pt>
                <c:pt idx="2">
                  <c:v>1.4139999999999999</c:v>
                </c:pt>
                <c:pt idx="3">
                  <c:v>1.407</c:v>
                </c:pt>
                <c:pt idx="4">
                  <c:v>1.8959999999999999</c:v>
                </c:pt>
                <c:pt idx="5">
                  <c:v>1.3440000000000001</c:v>
                </c:pt>
                <c:pt idx="6">
                  <c:v>1.262</c:v>
                </c:pt>
                <c:pt idx="7">
                  <c:v>1.452</c:v>
                </c:pt>
                <c:pt idx="8">
                  <c:v>1.3779999999999999</c:v>
                </c:pt>
                <c:pt idx="9">
                  <c:v>1.3260000000000001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8248992"/>
        <c:axId val="1018248432"/>
      </c:barChart>
      <c:catAx>
        <c:axId val="101824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18248432"/>
        <c:crosses val="autoZero"/>
        <c:auto val="1"/>
        <c:lblAlgn val="ctr"/>
        <c:lblOffset val="100"/>
        <c:noMultiLvlLbl val="0"/>
      </c:catAx>
      <c:valAx>
        <c:axId val="1018248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1824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384634385364194"/>
          <c:y val="9.8640560283997106E-2"/>
          <c:w val="0.18462013319508899"/>
          <c:h val="4.5581061102004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'player_Run_Expectancy (1)'!$B$1</c:f>
              <c:strCache>
                <c:ptCount val="1"/>
                <c:pt idx="0">
                  <c:v>Opp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'player_Run_Expectancy (1)'!$A$2:$A$17</c:f>
              <c:strCache>
                <c:ptCount val="3"/>
                <c:pt idx="0">
                  <c:v>張正偉</c:v>
                </c:pt>
                <c:pt idx="1">
                  <c:v>黃仕豪</c:v>
                </c:pt>
                <c:pt idx="2">
                  <c:v>王勝偉</c:v>
                </c:pt>
              </c:strCache>
            </c:strRef>
          </c:cat>
          <c:val>
            <c:numRef>
              <c:f>'player_Run_Expectancy (1)'!$B$2:$B$17</c:f>
              <c:numCache>
                <c:formatCode>General</c:formatCode>
                <c:ptCount val="3"/>
                <c:pt idx="0">
                  <c:v>35</c:v>
                </c:pt>
                <c:pt idx="1">
                  <c:v>17</c:v>
                </c:pt>
                <c:pt idx="2">
                  <c:v>15</c:v>
                </c:pt>
              </c:numCache>
            </c:numRef>
          </c:val>
        </c:ser>
        <c:ser>
          <c:idx val="1"/>
          <c:order val="1"/>
          <c:tx>
            <c:strRef>
              <c:f>'player_Run_Expectancy (1)'!$E$1</c:f>
              <c:strCache>
                <c:ptCount val="1"/>
                <c:pt idx="0">
                  <c:v>IR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'player_Run_Expectancy (1)'!$A$2:$A$17</c:f>
              <c:strCache>
                <c:ptCount val="3"/>
                <c:pt idx="0">
                  <c:v>張正偉</c:v>
                </c:pt>
                <c:pt idx="1">
                  <c:v>黃仕豪</c:v>
                </c:pt>
                <c:pt idx="2">
                  <c:v>王勝偉</c:v>
                </c:pt>
              </c:strCache>
            </c:strRef>
          </c:cat>
          <c:val>
            <c:numRef>
              <c:f>'player_Run_Expectancy (1)'!$E$2:$E$17</c:f>
              <c:numCache>
                <c:formatCode>General</c:formatCode>
                <c:ptCount val="3"/>
                <c:pt idx="0">
                  <c:v>5.6289999999999987</c:v>
                </c:pt>
                <c:pt idx="1">
                  <c:v>4.62</c:v>
                </c:pt>
                <c:pt idx="2">
                  <c:v>4.1900000000000004</c:v>
                </c:pt>
              </c:numCache>
            </c:numRef>
          </c:val>
        </c:ser>
        <c:ser>
          <c:idx val="2"/>
          <c:order val="2"/>
          <c:tx>
            <c:strRef>
              <c:f>'player_Run_Expectancy (1)'!$F$1</c:f>
              <c:strCache>
                <c:ptCount val="1"/>
                <c:pt idx="0">
                  <c:v>IRP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'player_Run_Expectancy (1)'!$A$2:$A$17</c:f>
              <c:strCache>
                <c:ptCount val="3"/>
                <c:pt idx="0">
                  <c:v>張正偉</c:v>
                </c:pt>
                <c:pt idx="1">
                  <c:v>黃仕豪</c:v>
                </c:pt>
                <c:pt idx="2">
                  <c:v>王勝偉</c:v>
                </c:pt>
              </c:strCache>
            </c:strRef>
          </c:cat>
          <c:val>
            <c:numRef>
              <c:f>'player_Run_Expectancy (1)'!$F$2:$F$17</c:f>
              <c:numCache>
                <c:formatCode>General</c:formatCode>
                <c:ptCount val="3"/>
                <c:pt idx="0">
                  <c:v>1.462</c:v>
                </c:pt>
                <c:pt idx="1">
                  <c:v>1.776</c:v>
                </c:pt>
                <c:pt idx="2">
                  <c:v>1.9059999999999999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72483440"/>
        <c:axId val="1272490160"/>
      </c:barChart>
      <c:catAx>
        <c:axId val="127248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72490160"/>
        <c:crosses val="autoZero"/>
        <c:auto val="1"/>
        <c:lblAlgn val="ctr"/>
        <c:lblOffset val="100"/>
        <c:noMultiLvlLbl val="0"/>
      </c:catAx>
      <c:valAx>
        <c:axId val="127249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72483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zh-TW" sz="2800" b="0" i="0" baseline="0" dirty="0">
                <a:solidFill>
                  <a:schemeClr val="bg1">
                    <a:lumMod val="95000"/>
                  </a:schemeClr>
                </a:solidFill>
                <a:effectLst/>
              </a:rPr>
              <a:t>五位</a:t>
            </a:r>
            <a:r>
              <a:rPr lang="en-US" altLang="zh-TW" sz="2800" b="0" i="0" baseline="0" dirty="0">
                <a:solidFill>
                  <a:schemeClr val="bg1">
                    <a:lumMod val="95000"/>
                  </a:schemeClr>
                </a:solidFill>
                <a:effectLst/>
              </a:rPr>
              <a:t> CPBL </a:t>
            </a:r>
            <a:r>
              <a:rPr lang="zh-TW" altLang="zh-TW" sz="2800" b="1" i="0" baseline="0" dirty="0">
                <a:solidFill>
                  <a:schemeClr val="bg1">
                    <a:lumMod val="95000"/>
                  </a:schemeClr>
                </a:solidFill>
                <a:effectLst/>
              </a:rPr>
              <a:t>右外野手</a:t>
            </a:r>
            <a:r>
              <a:rPr lang="zh-TW" altLang="zh-TW" sz="2800" b="0" i="0" baseline="0" dirty="0">
                <a:solidFill>
                  <a:schemeClr val="bg1">
                    <a:lumMod val="95000"/>
                  </a:schemeClr>
                </a:solidFill>
                <a:effectLst/>
              </a:rPr>
              <a:t>守備時</a:t>
            </a:r>
            <a:r>
              <a:rPr lang="en-US" altLang="zh-TW" sz="2800" b="0" i="0" baseline="0" dirty="0">
                <a:solidFill>
                  <a:schemeClr val="bg1">
                    <a:lumMod val="95000"/>
                  </a:schemeClr>
                </a:solidFill>
                <a:effectLst/>
              </a:rPr>
              <a:t> "</a:t>
            </a:r>
            <a:r>
              <a:rPr lang="zh-TW" altLang="zh-TW" sz="2800" b="1" i="0" u="sng" baseline="0" dirty="0">
                <a:solidFill>
                  <a:schemeClr val="bg1">
                    <a:lumMod val="95000"/>
                  </a:schemeClr>
                </a:solidFill>
                <a:effectLst/>
              </a:rPr>
              <a:t>壘上跑者</a:t>
            </a:r>
            <a:r>
              <a:rPr lang="en-US" altLang="zh-TW" sz="2800" b="0" i="0" baseline="0" dirty="0">
                <a:solidFill>
                  <a:schemeClr val="bg1">
                    <a:lumMod val="95000"/>
                  </a:schemeClr>
                </a:solidFill>
                <a:effectLst/>
              </a:rPr>
              <a:t>" </a:t>
            </a:r>
            <a:r>
              <a:rPr lang="zh-TW" altLang="zh-TW" sz="2800" b="0" i="0" baseline="0" dirty="0">
                <a:solidFill>
                  <a:schemeClr val="bg1">
                    <a:lumMod val="95000"/>
                  </a:schemeClr>
                </a:solidFill>
                <a:effectLst/>
              </a:rPr>
              <a:t>表現</a:t>
            </a:r>
            <a:endParaRPr lang="zh-TW" altLang="zh-TW" sz="2000" b="0" dirty="0">
              <a:solidFill>
                <a:schemeClr val="bg1">
                  <a:lumMod val="95000"/>
                </a:schemeClr>
              </a:solidFill>
              <a:effectLst/>
            </a:endParaRPr>
          </a:p>
        </c:rich>
      </c:tx>
      <c:layout>
        <c:manualLayout>
          <c:xMode val="edge"/>
          <c:yMode val="edge"/>
          <c:x val="0.19638362831230544"/>
          <c:y val="2.7173957421988918E-2"/>
        </c:manualLayout>
      </c:layout>
      <c:overlay val="0"/>
      <c:spPr>
        <a:solidFill>
          <a:schemeClr val="accent1">
            <a:lumMod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30791546160723926"/>
          <c:y val="0.18279221347331584"/>
          <c:w val="0.39807820793410825"/>
          <c:h val="0.75207555857709729"/>
        </c:manualLayout>
      </c:layout>
      <c:radarChart>
        <c:radarStyle val="marker"/>
        <c:varyColors val="0"/>
        <c:ser>
          <c:idx val="0"/>
          <c:order val="0"/>
          <c:tx>
            <c:strRef>
              <c:f>工作表1!$B$30</c:f>
              <c:strCache>
                <c:ptCount val="1"/>
                <c:pt idx="0">
                  <c:v>義大犀牛-張建銘</c:v>
                </c:pt>
              </c:strCache>
            </c:strRef>
          </c:tx>
          <c:spPr>
            <a:ln w="139700" cap="rnd">
              <a:solidFill>
                <a:schemeClr val="bg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工作表1!$A$31:$A$35</c:f>
              <c:strCache>
                <c:ptCount val="5"/>
                <c:pt idx="0">
                  <c:v>IBP(壘包推進率)</c:v>
                </c:pt>
                <c:pt idx="1">
                  <c:v>OPP(發生機會)</c:v>
                </c:pt>
                <c:pt idx="2">
                  <c:v>BASES(壘包推進數量)</c:v>
                </c:pt>
                <c:pt idx="3">
                  <c:v>EB(預期推進壘包)</c:v>
                </c:pt>
                <c:pt idx="4">
                  <c:v>IB(實際推進差距)</c:v>
                </c:pt>
              </c:strCache>
            </c:strRef>
          </c:cat>
          <c:val>
            <c:numRef>
              <c:f>工作表1!$B$31:$B$35</c:f>
              <c:numCache>
                <c:formatCode>General</c:formatCode>
                <c:ptCount val="5"/>
                <c:pt idx="0">
                  <c:v>3.2320800000000003</c:v>
                </c:pt>
                <c:pt idx="1">
                  <c:v>3.0769230769230802</c:v>
                </c:pt>
                <c:pt idx="2">
                  <c:v>2.1153846153846154</c:v>
                </c:pt>
                <c:pt idx="3">
                  <c:v>2.0769230769230771</c:v>
                </c:pt>
                <c:pt idx="4">
                  <c:v>0.19230769230769232</c:v>
                </c:pt>
              </c:numCache>
            </c:numRef>
          </c:val>
        </c:ser>
        <c:ser>
          <c:idx val="1"/>
          <c:order val="1"/>
          <c:tx>
            <c:strRef>
              <c:f>工作表1!$C$30</c:f>
              <c:strCache>
                <c:ptCount val="1"/>
                <c:pt idx="0">
                  <c:v>統一獅-劉芙豪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工作表1!$A$31:$A$35</c:f>
              <c:strCache>
                <c:ptCount val="5"/>
                <c:pt idx="0">
                  <c:v>IBP(壘包推進率)</c:v>
                </c:pt>
                <c:pt idx="1">
                  <c:v>OPP(發生機會)</c:v>
                </c:pt>
                <c:pt idx="2">
                  <c:v>BASES(壘包推進數量)</c:v>
                </c:pt>
                <c:pt idx="3">
                  <c:v>EB(預期推進壘包)</c:v>
                </c:pt>
                <c:pt idx="4">
                  <c:v>IB(實際推進差距)</c:v>
                </c:pt>
              </c:strCache>
            </c:strRef>
          </c:cat>
          <c:val>
            <c:numRef>
              <c:f>工作表1!$C$31:$C$35</c:f>
              <c:numCache>
                <c:formatCode>General</c:formatCode>
                <c:ptCount val="5"/>
                <c:pt idx="0">
                  <c:v>3.4029999999999996</c:v>
                </c:pt>
                <c:pt idx="1">
                  <c:v>3.7647058823529411</c:v>
                </c:pt>
                <c:pt idx="2">
                  <c:v>2.9411764705882355</c:v>
                </c:pt>
                <c:pt idx="3">
                  <c:v>2.3823529411764706</c:v>
                </c:pt>
                <c:pt idx="4">
                  <c:v>2.7941176470588234</c:v>
                </c:pt>
              </c:numCache>
            </c:numRef>
          </c:val>
        </c:ser>
        <c:ser>
          <c:idx val="2"/>
          <c:order val="2"/>
          <c:tx>
            <c:strRef>
              <c:f>工作表1!$D$30</c:f>
              <c:strCache>
                <c:ptCount val="1"/>
                <c:pt idx="0">
                  <c:v>兄弟象-張正偉</c:v>
                </c:pt>
              </c:strCache>
            </c:strRef>
          </c:tx>
          <c:spPr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工作表1!$A$31:$A$35</c:f>
              <c:strCache>
                <c:ptCount val="5"/>
                <c:pt idx="0">
                  <c:v>IBP(壘包推進率)</c:v>
                </c:pt>
                <c:pt idx="1">
                  <c:v>OPP(發生機會)</c:v>
                </c:pt>
                <c:pt idx="2">
                  <c:v>BASES(壘包推進數量)</c:v>
                </c:pt>
                <c:pt idx="3">
                  <c:v>EB(預期推進壘包)</c:v>
                </c:pt>
                <c:pt idx="4">
                  <c:v>IB(實際推進差距)</c:v>
                </c:pt>
              </c:strCache>
            </c:strRef>
          </c:cat>
          <c:val>
            <c:numRef>
              <c:f>工作表1!$D$31:$D$35</c:f>
              <c:numCache>
                <c:formatCode>General</c:formatCode>
                <c:ptCount val="5"/>
                <c:pt idx="0">
                  <c:v>3.0248181818181825</c:v>
                </c:pt>
                <c:pt idx="1">
                  <c:v>4</c:v>
                </c:pt>
                <c:pt idx="2">
                  <c:v>3.2121212121212119</c:v>
                </c:pt>
                <c:pt idx="3">
                  <c:v>3.1818181818181817</c:v>
                </c:pt>
                <c:pt idx="4">
                  <c:v>0.15151515151515152</c:v>
                </c:pt>
              </c:numCache>
            </c:numRef>
          </c:val>
        </c:ser>
        <c:ser>
          <c:idx val="3"/>
          <c:order val="3"/>
          <c:tx>
            <c:strRef>
              <c:f>工作表1!$E$30</c:f>
              <c:strCache>
                <c:ptCount val="1"/>
                <c:pt idx="0">
                  <c:v>桃猿Lamigo-鍾承祐</c:v>
                </c:pt>
              </c:strCache>
            </c:strRef>
          </c:tx>
          <c:spPr>
            <a:ln w="63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工作表1!$A$31:$A$35</c:f>
              <c:strCache>
                <c:ptCount val="5"/>
                <c:pt idx="0">
                  <c:v>IBP(壘包推進率)</c:v>
                </c:pt>
                <c:pt idx="1">
                  <c:v>OPP(發生機會)</c:v>
                </c:pt>
                <c:pt idx="2">
                  <c:v>BASES(壘包推進數量)</c:v>
                </c:pt>
                <c:pt idx="3">
                  <c:v>EB(預期推進壘包)</c:v>
                </c:pt>
                <c:pt idx="4">
                  <c:v>IB(實際推進差距)</c:v>
                </c:pt>
              </c:strCache>
            </c:strRef>
          </c:cat>
          <c:val>
            <c:numRef>
              <c:f>工作表1!$E$31:$E$35</c:f>
              <c:numCache>
                <c:formatCode>General</c:formatCode>
                <c:ptCount val="5"/>
                <c:pt idx="0">
                  <c:v>3.1000000000000005</c:v>
                </c:pt>
                <c:pt idx="1">
                  <c:v>2.8235294117647061</c:v>
                </c:pt>
                <c:pt idx="2">
                  <c:v>2</c:v>
                </c:pt>
                <c:pt idx="3">
                  <c:v>1.8235294117647058</c:v>
                </c:pt>
                <c:pt idx="4">
                  <c:v>0.88235294117647067</c:v>
                </c:pt>
              </c:numCache>
            </c:numRef>
          </c:val>
        </c:ser>
        <c:ser>
          <c:idx val="4"/>
          <c:order val="4"/>
          <c:tx>
            <c:strRef>
              <c:f>工作表1!$F$30</c:f>
              <c:strCache>
                <c:ptCount val="1"/>
                <c:pt idx="0">
                  <c:v>桃猿Lamigo-藍寅倫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工作表1!$A$31:$A$35</c:f>
              <c:strCache>
                <c:ptCount val="5"/>
                <c:pt idx="0">
                  <c:v>IBP(壘包推進率)</c:v>
                </c:pt>
                <c:pt idx="1">
                  <c:v>OPP(發生機會)</c:v>
                </c:pt>
                <c:pt idx="2">
                  <c:v>BASES(壘包推進數量)</c:v>
                </c:pt>
                <c:pt idx="3">
                  <c:v>EB(預期推進壘包)</c:v>
                </c:pt>
                <c:pt idx="4">
                  <c:v>IB(實際推進差距)</c:v>
                </c:pt>
              </c:strCache>
            </c:strRef>
          </c:cat>
          <c:val>
            <c:numRef>
              <c:f>工作表1!$F$31:$F$35</c:f>
              <c:numCache>
                <c:formatCode>General</c:formatCode>
                <c:ptCount val="5"/>
                <c:pt idx="0">
                  <c:v>3.236842105263158</c:v>
                </c:pt>
                <c:pt idx="1">
                  <c:v>2.9473684210526314</c:v>
                </c:pt>
                <c:pt idx="2">
                  <c:v>2.1578947368421053</c:v>
                </c:pt>
                <c:pt idx="3">
                  <c:v>2.1578947368421053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993776"/>
        <c:axId val="570994336"/>
      </c:radarChart>
      <c:catAx>
        <c:axId val="57099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0994336"/>
        <c:crosses val="autoZero"/>
        <c:auto val="1"/>
        <c:lblAlgn val="ctr"/>
        <c:lblOffset val="100"/>
        <c:noMultiLvlLbl val="0"/>
      </c:catAx>
      <c:valAx>
        <c:axId val="5709943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0993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ayout>
        <c:manualLayout>
          <c:xMode val="edge"/>
          <c:yMode val="edge"/>
          <c:x val="2.6826199706873336E-2"/>
          <c:y val="0.88095392242636339"/>
          <c:w val="0.94730640530157639"/>
          <c:h val="9.75998238046834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[活頁簿1]工作表2!樞紐分析表1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/>
              <a:t>各隊游擊手間的比較</a:t>
            </a:r>
          </a:p>
        </c:rich>
      </c:tx>
      <c:layout>
        <c:manualLayout>
          <c:xMode val="edge"/>
          <c:yMode val="edge"/>
          <c:x val="0.35977862532808397"/>
          <c:y val="2.22222222222222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rgbClr val="FFFF00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rgbClr val="FFFF00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rgbClr val="FFFF00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8819266732283466"/>
          <c:y val="0.14849110527850684"/>
          <c:w val="0.63789353674540683"/>
          <c:h val="0.493537474482356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工作表2!$B$3</c:f>
              <c:strCache>
                <c:ptCount val="1"/>
                <c:pt idx="0">
                  <c:v>年度防守局數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工作表2!$A$4:$A$9</c:f>
              <c:strCache>
                <c:ptCount val="5"/>
                <c:pt idx="0">
                  <c:v>1.陳鏞基(統一獅)</c:v>
                </c:pt>
                <c:pt idx="1">
                  <c:v>2.黃恩賜(統一獅)</c:v>
                </c:pt>
                <c:pt idx="2">
                  <c:v>3.郭永維(桃猿Lamigo)</c:v>
                </c:pt>
                <c:pt idx="3">
                  <c:v>4.林瑋恩(義大犀牛)</c:v>
                </c:pt>
                <c:pt idx="4">
                  <c:v>5.王勝偉(兄弟象)</c:v>
                </c:pt>
              </c:strCache>
            </c:strRef>
          </c:cat>
          <c:val>
            <c:numRef>
              <c:f>工作表2!$B$4:$B$9</c:f>
              <c:numCache>
                <c:formatCode>General</c:formatCode>
                <c:ptCount val="5"/>
                <c:pt idx="0">
                  <c:v>810.1</c:v>
                </c:pt>
                <c:pt idx="1">
                  <c:v>752.1</c:v>
                </c:pt>
                <c:pt idx="2">
                  <c:v>407.1</c:v>
                </c:pt>
                <c:pt idx="3">
                  <c:v>641.1</c:v>
                </c:pt>
                <c:pt idx="4">
                  <c:v>895.1</c:v>
                </c:pt>
              </c:numCache>
            </c:numRef>
          </c:val>
        </c:ser>
        <c:ser>
          <c:idx val="1"/>
          <c:order val="1"/>
          <c:tx>
            <c:strRef>
              <c:f>工作表2!$C$3</c:f>
              <c:strCache>
                <c:ptCount val="1"/>
                <c:pt idx="0">
                  <c:v>年度守備機會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工作表2!$A$4:$A$9</c:f>
              <c:strCache>
                <c:ptCount val="5"/>
                <c:pt idx="0">
                  <c:v>1.陳鏞基(統一獅)</c:v>
                </c:pt>
                <c:pt idx="1">
                  <c:v>2.黃恩賜(統一獅)</c:v>
                </c:pt>
                <c:pt idx="2">
                  <c:v>3.郭永維(桃猿Lamigo)</c:v>
                </c:pt>
                <c:pt idx="3">
                  <c:v>4.林瑋恩(義大犀牛)</c:v>
                </c:pt>
                <c:pt idx="4">
                  <c:v>5.王勝偉(兄弟象)</c:v>
                </c:pt>
              </c:strCache>
            </c:strRef>
          </c:cat>
          <c:val>
            <c:numRef>
              <c:f>工作表2!$C$4:$C$9</c:f>
              <c:numCache>
                <c:formatCode>General</c:formatCode>
                <c:ptCount val="5"/>
                <c:pt idx="0">
                  <c:v>412</c:v>
                </c:pt>
                <c:pt idx="1">
                  <c:v>305</c:v>
                </c:pt>
                <c:pt idx="2">
                  <c:v>221</c:v>
                </c:pt>
                <c:pt idx="3">
                  <c:v>342</c:v>
                </c:pt>
                <c:pt idx="4">
                  <c:v>501</c:v>
                </c:pt>
              </c:numCache>
            </c:numRef>
          </c:val>
        </c:ser>
        <c:ser>
          <c:idx val="2"/>
          <c:order val="2"/>
          <c:tx>
            <c:strRef>
              <c:f>工作表2!$D$3</c:f>
              <c:strCache>
                <c:ptCount val="1"/>
                <c:pt idx="0">
                  <c:v>Error (失誤次數)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工作表2!$A$4:$A$9</c:f>
              <c:strCache>
                <c:ptCount val="5"/>
                <c:pt idx="0">
                  <c:v>1.陳鏞基(統一獅)</c:v>
                </c:pt>
                <c:pt idx="1">
                  <c:v>2.黃恩賜(統一獅)</c:v>
                </c:pt>
                <c:pt idx="2">
                  <c:v>3.郭永維(桃猿Lamigo)</c:v>
                </c:pt>
                <c:pt idx="3">
                  <c:v>4.林瑋恩(義大犀牛)</c:v>
                </c:pt>
                <c:pt idx="4">
                  <c:v>5.王勝偉(兄弟象)</c:v>
                </c:pt>
              </c:strCache>
            </c:strRef>
          </c:cat>
          <c:val>
            <c:numRef>
              <c:f>工作表2!$D$4:$D$9</c:f>
              <c:numCache>
                <c:formatCode>General</c:formatCode>
                <c:ptCount val="5"/>
                <c:pt idx="0">
                  <c:v>17</c:v>
                </c:pt>
                <c:pt idx="1">
                  <c:v>21</c:v>
                </c:pt>
                <c:pt idx="2">
                  <c:v>10</c:v>
                </c:pt>
                <c:pt idx="3">
                  <c:v>11</c:v>
                </c:pt>
                <c:pt idx="4">
                  <c:v>17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2253584"/>
        <c:axId val="572254144"/>
      </c:barChart>
      <c:lineChart>
        <c:grouping val="standard"/>
        <c:varyColors val="0"/>
        <c:ser>
          <c:idx val="3"/>
          <c:order val="3"/>
          <c:tx>
            <c:strRef>
              <c:f>工作表2!$E$3</c:f>
              <c:strCache>
                <c:ptCount val="1"/>
                <c:pt idx="0">
                  <c:v>FPCT (防守率)</c:v>
                </c:pt>
              </c:strCache>
            </c:strRef>
          </c:tx>
          <c:spPr>
            <a:ln w="34925" cap="rnd">
              <a:solidFill>
                <a:srgbClr val="FFFF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0"/>
              <c:layout>
                <c:manualLayout>
                  <c:x val="0"/>
                  <c:y val="-1.29629629629629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7.638800644811996E-17"/>
                  <c:y val="-1.8518518518518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0416666666666667E-3"/>
                  <c:y val="-1.2962962962963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1.0416666666666667E-3"/>
                  <c:y val="-2.22222222222222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工作表2!$A$4:$A$9</c:f>
              <c:strCache>
                <c:ptCount val="5"/>
                <c:pt idx="0">
                  <c:v>1.陳鏞基(統一獅)</c:v>
                </c:pt>
                <c:pt idx="1">
                  <c:v>2.黃恩賜(統一獅)</c:v>
                </c:pt>
                <c:pt idx="2">
                  <c:v>3.郭永維(桃猿Lamigo)</c:v>
                </c:pt>
                <c:pt idx="3">
                  <c:v>4.林瑋恩(義大犀牛)</c:v>
                </c:pt>
                <c:pt idx="4">
                  <c:v>5.王勝偉(兄弟象)</c:v>
                </c:pt>
              </c:strCache>
            </c:strRef>
          </c:cat>
          <c:val>
            <c:numRef>
              <c:f>工作表2!$E$4:$E$9</c:f>
              <c:numCache>
                <c:formatCode>General</c:formatCode>
                <c:ptCount val="5"/>
                <c:pt idx="0">
                  <c:v>0.95899999999999996</c:v>
                </c:pt>
                <c:pt idx="1">
                  <c:v>0.93100000000000005</c:v>
                </c:pt>
                <c:pt idx="2">
                  <c:v>0.95499999999999996</c:v>
                </c:pt>
                <c:pt idx="3">
                  <c:v>0.96799999999999997</c:v>
                </c:pt>
                <c:pt idx="4">
                  <c:v>0.96599999999999997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工作表2!$F$3</c:f>
              <c:strCache>
                <c:ptCount val="1"/>
                <c:pt idx="0">
                  <c:v>Range  Factor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2"/>
              <c:layout>
                <c:manualLayout>
                  <c:x val="-1.0416666666666667E-3"/>
                  <c:y val="-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0833333333333333E-3"/>
                  <c:y val="-1.85185185185184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5277601289623992E-16"/>
                  <c:y val="-1.11111111111111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工作表2!$A$4:$A$9</c:f>
              <c:strCache>
                <c:ptCount val="5"/>
                <c:pt idx="0">
                  <c:v>1.陳鏞基(統一獅)</c:v>
                </c:pt>
                <c:pt idx="1">
                  <c:v>2.黃恩賜(統一獅)</c:v>
                </c:pt>
                <c:pt idx="2">
                  <c:v>3.郭永維(桃猿Lamigo)</c:v>
                </c:pt>
                <c:pt idx="3">
                  <c:v>4.林瑋恩(義大犀牛)</c:v>
                </c:pt>
                <c:pt idx="4">
                  <c:v>5.王勝偉(兄弟象)</c:v>
                </c:pt>
              </c:strCache>
            </c:strRef>
          </c:cat>
          <c:val>
            <c:numRef>
              <c:f>工作表2!$F$4:$F$9</c:f>
              <c:numCache>
                <c:formatCode>General</c:formatCode>
                <c:ptCount val="5"/>
                <c:pt idx="0">
                  <c:v>4.3869999999999996</c:v>
                </c:pt>
                <c:pt idx="1">
                  <c:v>3.3969999999999998</c:v>
                </c:pt>
                <c:pt idx="2">
                  <c:v>4.6619999999999999</c:v>
                </c:pt>
                <c:pt idx="3">
                  <c:v>4.6449999999999996</c:v>
                </c:pt>
                <c:pt idx="4">
                  <c:v>4.8650000000000002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72255264"/>
        <c:axId val="572254704"/>
      </c:lineChart>
      <c:catAx>
        <c:axId val="57225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2254144"/>
        <c:crosses val="autoZero"/>
        <c:auto val="1"/>
        <c:lblAlgn val="ctr"/>
        <c:lblOffset val="100"/>
        <c:noMultiLvlLbl val="0"/>
      </c:catAx>
      <c:valAx>
        <c:axId val="57225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2253584"/>
        <c:crosses val="autoZero"/>
        <c:crossBetween val="between"/>
      </c:valAx>
      <c:valAx>
        <c:axId val="572254704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2255264"/>
        <c:crosses val="max"/>
        <c:crossBetween val="between"/>
      </c:valAx>
      <c:catAx>
        <c:axId val="572255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225470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dTable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240059055118111"/>
          <c:y val="0.55595669291338579"/>
          <c:w val="0.15759943542297997"/>
          <c:h val="0.197007079754645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1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/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64549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6558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7360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zh-TW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6425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14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71473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21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169237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771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81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zh-TW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2402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88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473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66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36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838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zh-TW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6312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638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28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40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375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634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384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008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2577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281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69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棒球雖然是台灣的國球，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但是在中華職棒官網上卻缺少很多進階的數據，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例如</a:t>
            </a:r>
            <a:r>
              <a:rPr lang="zh-TW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防守相關數據、跑壘資料及得分期望值。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我們藉由分析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得分矩陣、Extra Base Running、Range Factor，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希望可以從這些數據中找出一些都市傳說合理或是不合理的地方。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zh-TW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1718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77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646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BF5C-9705-4964-ABE7-34B7148EE185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CEEFF-107E-4892-BD0A-C0B9CBC75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72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76"/>
            <a:ext cx="12192000" cy="6871175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4486" y="-13175"/>
            <a:ext cx="10997514" cy="68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0" y="1273584"/>
            <a:ext cx="1216507" cy="20851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7200" b="1" i="0" u="none" strike="noStrike" cap="none" dirty="0" smtClean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臺灣</a:t>
            </a:r>
            <a:endParaRPr lang="en-US" altLang="zh-TW" sz="7200" b="1" i="0" u="none" strike="noStrike" cap="none" dirty="0" smtClean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7200" b="1" i="0" u="none" strike="noStrike" cap="none" dirty="0" smtClean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魔</a:t>
            </a:r>
            <a:r>
              <a:rPr lang="zh-TW" sz="7200" b="1" i="0" u="none" strike="noStrike" cap="none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球</a:t>
            </a:r>
          </a:p>
        </p:txBody>
      </p:sp>
      <p:sp>
        <p:nvSpPr>
          <p:cNvPr id="11" name="Shape 96"/>
          <p:cNvSpPr txBox="1"/>
          <p:nvPr/>
        </p:nvSpPr>
        <p:spPr>
          <a:xfrm>
            <a:off x="6385750" y="3906886"/>
            <a:ext cx="5806250" cy="1831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400" b="1" dirty="0">
                <a:solidFill>
                  <a:schemeClr val="dk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組長:鍾育修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b="1" dirty="0">
              <a:solidFill>
                <a:schemeClr val="dk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zh-TW" sz="2400" b="1" dirty="0">
                <a:solidFill>
                  <a:schemeClr val="dk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組員：石平、朱致宏、朱哲霆</a:t>
            </a:r>
            <a:r>
              <a:rPr lang="zh-TW" sz="2400" b="1" dirty="0" smtClean="0">
                <a:solidFill>
                  <a:schemeClr val="dk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、</a:t>
            </a:r>
            <a:r>
              <a:rPr lang="zh-TW" altLang="zh-TW" sz="2400" b="1" dirty="0">
                <a:solidFill>
                  <a:schemeClr val="dk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林彥廷</a:t>
            </a:r>
            <a:r>
              <a:rPr lang="zh-TW" altLang="zh-TW" sz="2400" b="1" dirty="0" smtClean="0">
                <a:solidFill>
                  <a:schemeClr val="dk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、</a:t>
            </a:r>
            <a:endParaRPr lang="en-US" altLang="zh-TW" sz="2400" b="1" dirty="0" smtClean="0">
              <a:solidFill>
                <a:schemeClr val="dk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n-US" altLang="zh-TW" sz="2400" b="1" dirty="0">
                <a:solidFill>
                  <a:schemeClr val="dk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 smtClean="0">
                <a:solidFill>
                  <a:schemeClr val="dk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zh-TW" sz="2400" b="1" dirty="0" smtClean="0">
                <a:solidFill>
                  <a:schemeClr val="dk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陳盈慈</a:t>
            </a:r>
            <a:r>
              <a:rPr lang="zh-TW" sz="2400" b="1" dirty="0">
                <a:solidFill>
                  <a:schemeClr val="dk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、賴敬元、鄭詩博</a:t>
            </a:r>
            <a:r>
              <a:rPr lang="zh-TW" sz="2400" b="1" dirty="0" smtClean="0">
                <a:solidFill>
                  <a:schemeClr val="dk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、謝鎮宇</a:t>
            </a:r>
            <a:endParaRPr lang="zh-TW" sz="2400" b="1" dirty="0">
              <a:solidFill>
                <a:schemeClr val="dk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zh-TW" dirty="0" smtClean="0"/>
              <a:t>以</a:t>
            </a:r>
            <a:r>
              <a:rPr lang="zh-TW" altLang="zh-TW" b="1" dirty="0"/>
              <a:t>結構化的表格</a:t>
            </a:r>
            <a:r>
              <a:rPr lang="zh-TW" altLang="zh-TW" dirty="0"/>
              <a:t>呈現球賽內容，可以讓我們換算以下的數據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 marL="0" indent="0">
              <a:lnSpc>
                <a:spcPct val="100000"/>
              </a:lnSpc>
              <a:buNone/>
            </a:pPr>
            <a:endParaRPr lang="zh-TW" altLang="zh-TW" dirty="0"/>
          </a:p>
          <a:p>
            <a:pPr lvl="0">
              <a:lnSpc>
                <a:spcPct val="100000"/>
              </a:lnSpc>
            </a:pPr>
            <a:r>
              <a:rPr lang="zh-TW" altLang="zh-TW" b="1" dirty="0"/>
              <a:t>得分矩陣</a:t>
            </a:r>
            <a:r>
              <a:rPr lang="zh-TW" altLang="zh-TW" dirty="0"/>
              <a:t>：球賽過程中所有情況的得分期望值</a:t>
            </a:r>
          </a:p>
          <a:p>
            <a:pPr lvl="0">
              <a:lnSpc>
                <a:spcPct val="100000"/>
              </a:lnSpc>
            </a:pPr>
            <a:r>
              <a:rPr lang="en-US" altLang="zh-TW" b="1" dirty="0"/>
              <a:t>Extra base Running</a:t>
            </a:r>
            <a:r>
              <a:rPr lang="zh-TW" altLang="zh-TW" dirty="0"/>
              <a:t>：球員跑壘的積極度能帶來多少額外進壘與得分</a:t>
            </a:r>
          </a:p>
          <a:p>
            <a:pPr>
              <a:lnSpc>
                <a:spcPct val="100000"/>
              </a:lnSpc>
            </a:pPr>
            <a:r>
              <a:rPr lang="en-US" altLang="zh-TW" b="1" dirty="0"/>
              <a:t>Range Factor</a:t>
            </a:r>
            <a:r>
              <a:rPr lang="zh-TW" altLang="zh-TW" dirty="0"/>
              <a:t>：計算每位球員每場可以貢獻出多少出局數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04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Quattrocento Sans"/>
              <a:buNone/>
            </a:pPr>
            <a:r>
              <a:rPr lang="zh-TW" sz="4400" b="1" i="0" u="none" strike="noStrike" cap="none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</a:t>
            </a:r>
            <a:r>
              <a:rPr lang="en-US" altLang="zh-TW" sz="4400" b="1" i="0" u="none" strike="noStrike" cap="none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ava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zh-TW" sz="44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Crawler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253" y="1690688"/>
            <a:ext cx="5764747" cy="452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r="5530"/>
          <a:stretch/>
        </p:blipFill>
        <p:spPr>
          <a:xfrm>
            <a:off x="6329265" y="1690687"/>
            <a:ext cx="5445968" cy="452064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5010539" y="3730244"/>
            <a:ext cx="1318726" cy="7960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3378481" cy="7017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Quattrocento Sans"/>
              <a:buNone/>
            </a:pPr>
            <a:r>
              <a:rPr lang="en-US" altLang="zh-TW" sz="4400" b="1" i="0" u="none" strike="noStrike" cap="none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zh-TW" sz="4400" b="1" i="0" u="none" strike="noStrike" cap="none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tructuring </a:t>
            </a:r>
            <a:endParaRPr lang="zh-TW" sz="4400" b="1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29" y="1603026"/>
            <a:ext cx="11046532" cy="4675345"/>
          </a:xfrm>
          <a:prstGeom prst="rect">
            <a:avLst/>
          </a:prstGeom>
        </p:spPr>
      </p:pic>
      <p:pic>
        <p:nvPicPr>
          <p:cNvPr id="199" name="Shape 1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2726" y="539955"/>
            <a:ext cx="7508035" cy="588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09096" y="2548995"/>
            <a:ext cx="3319938" cy="4351338"/>
          </a:xfrm>
        </p:spPr>
        <p:txBody>
          <a:bodyPr/>
          <a:lstStyle/>
          <a:p>
            <a:r>
              <a:rPr lang="en-US" altLang="zh-TW" dirty="0" err="1" smtClean="0"/>
              <a:t>LamigoMonkeys</a:t>
            </a:r>
            <a:endParaRPr lang="en-US" altLang="zh-TW" dirty="0" smtClean="0"/>
          </a:p>
          <a:p>
            <a:r>
              <a:rPr lang="en-US" altLang="zh-TW" dirty="0" err="1" smtClean="0"/>
              <a:t>Lamigo</a:t>
            </a:r>
            <a:r>
              <a:rPr lang="zh-TW" altLang="en-US" dirty="0"/>
              <a:t>桃</a:t>
            </a:r>
            <a:r>
              <a:rPr lang="zh-TW" altLang="en-US" dirty="0" smtClean="0"/>
              <a:t>猿</a:t>
            </a:r>
            <a:endParaRPr lang="en-US" altLang="zh-TW" dirty="0" smtClean="0"/>
          </a:p>
          <a:p>
            <a:r>
              <a:rPr lang="en-US" altLang="zh-TW" dirty="0" err="1" smtClean="0"/>
              <a:t>Lamigoo</a:t>
            </a:r>
            <a:endParaRPr lang="en-US" altLang="zh-TW" dirty="0" smtClean="0"/>
          </a:p>
          <a:p>
            <a:r>
              <a:rPr lang="en-US" altLang="zh-TW" dirty="0" smtClean="0"/>
              <a:t>LAMIGO</a:t>
            </a:r>
          </a:p>
          <a:p>
            <a:r>
              <a:rPr lang="zh-TW" altLang="en-US" dirty="0" smtClean="0"/>
              <a:t>統一</a:t>
            </a:r>
            <a:r>
              <a:rPr lang="en-US" altLang="zh-TW" dirty="0"/>
              <a:t>7-ELEVEn</a:t>
            </a:r>
            <a:r>
              <a:rPr lang="zh-TW" altLang="en-US" dirty="0"/>
              <a:t>獅</a:t>
            </a:r>
            <a:r>
              <a:rPr lang="zh-TW" altLang="en-US" dirty="0" smtClean="0"/>
              <a:t>隊</a:t>
            </a:r>
            <a:endParaRPr lang="en-US" altLang="zh-TW" dirty="0" smtClean="0"/>
          </a:p>
          <a:p>
            <a:r>
              <a:rPr lang="zh-TW" altLang="en-US" dirty="0" smtClean="0"/>
              <a:t>統一</a:t>
            </a:r>
            <a:r>
              <a:rPr lang="en-US" altLang="zh-TW" dirty="0" smtClean="0"/>
              <a:t>7-ELEVEn</a:t>
            </a:r>
          </a:p>
          <a:p>
            <a:r>
              <a:rPr lang="zh-TW" altLang="en-US" dirty="0" smtClean="0"/>
              <a:t>統一獅</a:t>
            </a:r>
            <a:endParaRPr lang="en-US" altLang="zh-TW" dirty="0" smtClean="0"/>
          </a:p>
        </p:txBody>
      </p:sp>
      <p:sp>
        <p:nvSpPr>
          <p:cNvPr id="4" name="Shape 197"/>
          <p:cNvSpPr txBox="1">
            <a:spLocks/>
          </p:cNvSpPr>
          <p:nvPr/>
        </p:nvSpPr>
        <p:spPr>
          <a:xfrm>
            <a:off x="838200" y="677041"/>
            <a:ext cx="5727853" cy="7017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altLang="zh-TW" b="1" dirty="0" smtClean="0">
                <a:latin typeface="Quattrocento Sans" panose="020B0604020202020204" charset="0"/>
              </a:rPr>
              <a:t>Difficulty</a:t>
            </a:r>
            <a:endParaRPr lang="zh-TW" b="1" dirty="0">
              <a:latin typeface="Quattrocento Sans" panose="020B0604020202020204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Shape 197"/>
          <p:cNvSpPr txBox="1">
            <a:spLocks/>
          </p:cNvSpPr>
          <p:nvPr/>
        </p:nvSpPr>
        <p:spPr>
          <a:xfrm>
            <a:off x="468657" y="1822448"/>
            <a:ext cx="2587363" cy="884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altLang="zh-TW" sz="3600" b="1" dirty="0" smtClean="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Team </a:t>
            </a:r>
            <a:endParaRPr lang="zh-TW" sz="3600" b="1" dirty="0">
              <a:latin typeface="Quattrocento Sans" panose="020B0604020202020204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" name="Shape 197"/>
          <p:cNvSpPr txBox="1">
            <a:spLocks/>
          </p:cNvSpPr>
          <p:nvPr/>
        </p:nvSpPr>
        <p:spPr>
          <a:xfrm>
            <a:off x="4815711" y="1771572"/>
            <a:ext cx="1295400" cy="7017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altLang="zh-TW" sz="3600" b="1" dirty="0" smtClean="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Out </a:t>
            </a:r>
            <a:endParaRPr lang="zh-TW" sz="3600" b="1" dirty="0">
              <a:latin typeface="Quattrocento Sans" panose="020B0604020202020204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34362" y="327511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版面配置區 2"/>
          <p:cNvSpPr txBox="1">
            <a:spLocks/>
          </p:cNvSpPr>
          <p:nvPr/>
        </p:nvSpPr>
        <p:spPr>
          <a:xfrm>
            <a:off x="5600001" y="2024916"/>
            <a:ext cx="2015157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兩出局</a:t>
            </a:r>
            <a:endParaRPr lang="en-US" altLang="zh-TW" dirty="0" smtClean="0"/>
          </a:p>
          <a:p>
            <a:r>
              <a:rPr lang="zh-TW" altLang="en-US" dirty="0" smtClean="0"/>
              <a:t>二</a:t>
            </a:r>
            <a:r>
              <a:rPr lang="zh-TW" altLang="en-US" dirty="0"/>
              <a:t>出局</a:t>
            </a:r>
          </a:p>
          <a:p>
            <a:r>
              <a:rPr lang="zh-TW" altLang="en-US" dirty="0"/>
              <a:t>貳</a:t>
            </a:r>
            <a:r>
              <a:rPr lang="zh-TW" altLang="en-US" dirty="0" smtClean="0"/>
              <a:t>出局</a:t>
            </a:r>
            <a:endParaRPr lang="en-US" altLang="zh-TW" dirty="0" smtClean="0"/>
          </a:p>
          <a:p>
            <a:r>
              <a:rPr lang="zh-TW" altLang="en-US" dirty="0"/>
              <a:t>二人</a:t>
            </a:r>
            <a:r>
              <a:rPr lang="zh-TW" altLang="en-US" dirty="0" smtClean="0"/>
              <a:t>出局</a:t>
            </a:r>
            <a:endParaRPr lang="en-US" altLang="zh-TW" dirty="0" smtClean="0"/>
          </a:p>
          <a:p>
            <a:r>
              <a:rPr lang="zh-TW" altLang="en-US" dirty="0"/>
              <a:t>兩人</a:t>
            </a:r>
            <a:r>
              <a:rPr lang="zh-TW" altLang="en-US" dirty="0" smtClean="0"/>
              <a:t>出局</a:t>
            </a:r>
            <a:endParaRPr lang="en-US" altLang="zh-TW" dirty="0" smtClean="0"/>
          </a:p>
          <a:p>
            <a:r>
              <a:rPr lang="zh-TW" altLang="en-US" dirty="0" smtClean="0"/>
              <a:t>貳</a:t>
            </a:r>
            <a:r>
              <a:rPr lang="zh-TW" altLang="en-US" dirty="0"/>
              <a:t>人出局</a:t>
            </a: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10" name="文字版面配置區 2"/>
          <p:cNvSpPr txBox="1">
            <a:spLocks/>
          </p:cNvSpPr>
          <p:nvPr/>
        </p:nvSpPr>
        <p:spPr>
          <a:xfrm>
            <a:off x="9162764" y="1919409"/>
            <a:ext cx="244499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endParaRPr lang="en-US" altLang="zh-TW" dirty="0" smtClean="0"/>
          </a:p>
          <a:p>
            <a:r>
              <a:rPr lang="zh-TW" altLang="en-US" dirty="0"/>
              <a:t>一壘</a:t>
            </a:r>
            <a:r>
              <a:rPr lang="zh-TW" altLang="en-US" dirty="0" smtClean="0"/>
              <a:t>安打</a:t>
            </a:r>
            <a:endParaRPr lang="en-US" altLang="zh-TW" dirty="0" smtClean="0"/>
          </a:p>
          <a:p>
            <a:r>
              <a:rPr lang="zh-TW" altLang="en-US" dirty="0"/>
              <a:t>左外野</a:t>
            </a:r>
            <a:r>
              <a:rPr lang="zh-TW" altLang="en-US" dirty="0" smtClean="0"/>
              <a:t>安打</a:t>
            </a:r>
            <a:endParaRPr lang="en-US" altLang="zh-TW" dirty="0" smtClean="0"/>
          </a:p>
          <a:p>
            <a:r>
              <a:rPr lang="zh-TW" altLang="en-US" dirty="0"/>
              <a:t>中外野</a:t>
            </a:r>
            <a:r>
              <a:rPr lang="zh-TW" altLang="en-US" dirty="0" smtClean="0"/>
              <a:t>安打</a:t>
            </a:r>
            <a:endParaRPr lang="en-US" altLang="zh-TW" dirty="0" smtClean="0"/>
          </a:p>
          <a:p>
            <a:r>
              <a:rPr lang="zh-TW" altLang="en-US" dirty="0"/>
              <a:t>右外野</a:t>
            </a:r>
            <a:r>
              <a:rPr lang="zh-TW" altLang="en-US" dirty="0" smtClean="0"/>
              <a:t>安打</a:t>
            </a:r>
            <a:endParaRPr lang="en-US" altLang="zh-TW" dirty="0" smtClean="0"/>
          </a:p>
          <a:p>
            <a:r>
              <a:rPr lang="zh-TW" altLang="en-US" dirty="0"/>
              <a:t>穿越</a:t>
            </a:r>
            <a:r>
              <a:rPr lang="zh-TW" altLang="en-US" dirty="0" smtClean="0"/>
              <a:t>安打</a:t>
            </a:r>
            <a:endParaRPr lang="en-US" altLang="zh-TW" dirty="0" smtClean="0"/>
          </a:p>
          <a:p>
            <a:r>
              <a:rPr lang="zh-TW" altLang="en-US" dirty="0"/>
              <a:t>平飛安</a:t>
            </a:r>
            <a:r>
              <a:rPr lang="zh-TW" altLang="en-US" dirty="0" smtClean="0"/>
              <a:t>打</a:t>
            </a:r>
            <a:endParaRPr lang="en-US" altLang="zh-TW" dirty="0" smtClean="0"/>
          </a:p>
          <a:p>
            <a:r>
              <a:rPr lang="zh-TW" altLang="en-US" dirty="0"/>
              <a:t>德州安打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12" name="Shape 197"/>
          <p:cNvSpPr txBox="1">
            <a:spLocks/>
          </p:cNvSpPr>
          <p:nvPr/>
        </p:nvSpPr>
        <p:spPr>
          <a:xfrm>
            <a:off x="8285102" y="1800389"/>
            <a:ext cx="1295400" cy="7017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altLang="zh-TW" sz="3600" b="1" dirty="0" smtClean="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Hits </a:t>
            </a:r>
            <a:endParaRPr lang="zh-TW" sz="3600" b="1" dirty="0">
              <a:latin typeface="Quattrocento Sans" panose="020B0604020202020204" charset="0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2174135" y="1436477"/>
            <a:ext cx="588976" cy="3350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2174135" y="2309304"/>
            <a:ext cx="588976" cy="3350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2174135" y="3416112"/>
            <a:ext cx="588976" cy="3350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54" y="1314437"/>
            <a:ext cx="8457231" cy="532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8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1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89857" y="390436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dirty="0"/>
              <a:t>Range Factor(RF)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Shape 20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78812" y="1716136"/>
                <a:ext cx="5007428" cy="492246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>
                  <a:spcBef>
                    <a:spcPts val="0"/>
                  </a:spcBef>
                </a:pPr>
                <a:endParaRPr lang="en-US" altLang="zh-TW" dirty="0"/>
              </a:p>
              <a:p>
                <a:pPr lv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𝑅𝐹</m:t>
                      </m:r>
                      <m:r>
                        <a:rPr lang="en-US" altLang="zh-TW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m:t>刺殺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m:t>PO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m:t>)+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m:t>助殺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m:t>))</m:t>
                          </m:r>
                          <m:r>
                            <a:rPr lang="en-US" altLang="zh-TW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∗9</m:t>
                          </m:r>
                          <m:r>
                            <a:rPr lang="en-US" altLang="zh-TW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m:t>防守局數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zh-TW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457200" lvl="0" indent="-228600">
                  <a:spcBef>
                    <a:spcPts val="0"/>
                  </a:spcBef>
                </a:pPr>
                <a:endParaRPr lang="en-US" altLang="zh-TW" dirty="0" smtClean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457200" lvl="0" indent="-228600">
                  <a:spcBef>
                    <a:spcPts val="0"/>
                  </a:spcBef>
                </a:pPr>
                <a:endParaRPr lang="en-US" altLang="zh-TW" dirty="0"/>
              </a:p>
              <a:p>
                <a:pPr marL="914400" lvl="1" indent="-228600">
                  <a:spcBef>
                    <a:spcPts val="0"/>
                  </a:spcBef>
                </a:pPr>
                <a:r>
                  <a:rPr lang="zh-TW" altLang="zh-TW" sz="2800" dirty="0" smtClean="0"/>
                  <a:t>代表</a:t>
                </a:r>
                <a:r>
                  <a:rPr lang="zh-TW" altLang="zh-TW" sz="2800" dirty="0"/>
                  <a:t>球員在球賽中</a:t>
                </a:r>
                <a:endParaRPr lang="en-US" altLang="zh-TW" sz="2800" dirty="0"/>
              </a:p>
              <a:p>
                <a:pPr lvl="0" indent="0">
                  <a:spcBef>
                    <a:spcPts val="0"/>
                  </a:spcBef>
                  <a:buNone/>
                </a:pPr>
                <a:r>
                  <a:rPr lang="en-US" altLang="zh-TW" dirty="0"/>
                  <a:t>   </a:t>
                </a:r>
                <a:r>
                  <a:rPr lang="en-US" altLang="zh-TW" dirty="0" smtClean="0"/>
                  <a:t>	</a:t>
                </a:r>
                <a:r>
                  <a:rPr lang="zh-TW" altLang="zh-TW" dirty="0" smtClean="0"/>
                  <a:t>貢獻</a:t>
                </a:r>
                <a:r>
                  <a:rPr lang="zh-TW" altLang="zh-TW" dirty="0"/>
                  <a:t>出局數的能力 </a:t>
                </a:r>
                <a:endParaRPr lang="en-US" altLang="zh-TW"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06" name="Shape 20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78812" y="1716136"/>
                <a:ext cx="5007428" cy="49224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410314"/>
            <a:ext cx="7358743" cy="601464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守備局數的計算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球員出賽名單 </a:t>
            </a:r>
            <a:r>
              <a:rPr lang="en-US" altLang="zh-TW" dirty="0" smtClean="0"/>
              <a:t>-&gt;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658" y="3814797"/>
            <a:ext cx="3761613" cy="28725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" y="3977639"/>
            <a:ext cx="6468945" cy="24836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t="1597" b="1"/>
          <a:stretch/>
        </p:blipFill>
        <p:spPr>
          <a:xfrm>
            <a:off x="4105274" y="1453896"/>
            <a:ext cx="4810125" cy="212764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19757574">
            <a:off x="2875893" y="3070341"/>
            <a:ext cx="870857" cy="66402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938639">
            <a:off x="8980035" y="3070340"/>
            <a:ext cx="870857" cy="66402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86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853973"/>
            <a:ext cx="11020648" cy="4231142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</p:spPr>
        <p:txBody>
          <a:bodyPr/>
          <a:lstStyle/>
          <a:p>
            <a:r>
              <a:rPr lang="zh-TW" altLang="en-US" dirty="0" smtClean="0"/>
              <a:t>守備局數的計算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07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守備局數的計算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球員出賽名單 </a:t>
            </a:r>
            <a:r>
              <a:rPr lang="en-US" altLang="zh-TW" dirty="0" smtClean="0"/>
              <a:t>-&gt;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658" y="3814797"/>
            <a:ext cx="3761613" cy="28725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" y="3977639"/>
            <a:ext cx="6468945" cy="24836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t="1597" b="1"/>
          <a:stretch/>
        </p:blipFill>
        <p:spPr>
          <a:xfrm>
            <a:off x="4105274" y="1453896"/>
            <a:ext cx="4810125" cy="212764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19757574">
            <a:off x="2875893" y="3070341"/>
            <a:ext cx="870857" cy="66402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938639">
            <a:off x="8980035" y="3070340"/>
            <a:ext cx="870857" cy="66402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3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守備局數的計算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1597" b="1"/>
          <a:stretch/>
        </p:blipFill>
        <p:spPr>
          <a:xfrm>
            <a:off x="1119341" y="1690687"/>
            <a:ext cx="10234457" cy="452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1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守備局數的計算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球員出賽名單 </a:t>
            </a:r>
            <a:r>
              <a:rPr lang="en-US" altLang="zh-TW" dirty="0" smtClean="0"/>
              <a:t>-&gt;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658" y="3814797"/>
            <a:ext cx="3761613" cy="28725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" y="3977639"/>
            <a:ext cx="6468945" cy="24836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t="1597" b="1"/>
          <a:stretch/>
        </p:blipFill>
        <p:spPr>
          <a:xfrm>
            <a:off x="4105274" y="1453896"/>
            <a:ext cx="4810125" cy="212764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19757574">
            <a:off x="2875893" y="3070341"/>
            <a:ext cx="870857" cy="66402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938639">
            <a:off x="8980035" y="3070340"/>
            <a:ext cx="870857" cy="66402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90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守備局數的計算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142" y="1483858"/>
            <a:ext cx="6419714" cy="49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838200" y="351600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dirty="0"/>
              <a:t>中職防守明星隊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319251" y="1781662"/>
            <a:ext cx="57354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215" name="Shape 215"/>
          <p:cNvGrpSpPr/>
          <p:nvPr/>
        </p:nvGrpSpPr>
        <p:grpSpPr>
          <a:xfrm>
            <a:off x="1281599" y="1485936"/>
            <a:ext cx="4745255" cy="4942651"/>
            <a:chOff x="2217545" y="1677300"/>
            <a:chExt cx="4359339" cy="4647825"/>
          </a:xfrm>
        </p:grpSpPr>
        <p:pic>
          <p:nvPicPr>
            <p:cNvPr id="216" name="Shape 2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7545" y="1677300"/>
              <a:ext cx="4120624" cy="4647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Shape 217"/>
            <p:cNvSpPr txBox="1"/>
            <p:nvPr/>
          </p:nvSpPr>
          <p:spPr>
            <a:xfrm>
              <a:off x="5453384" y="3732679"/>
              <a:ext cx="1123500" cy="519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TW" sz="2000" dirty="0">
                  <a:solidFill>
                    <a:srgbClr val="EFEFEF"/>
                  </a:solidFill>
                </a:rPr>
                <a:t>彭政閔(兄弟)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>
              <a:off x="3169075" y="3286450"/>
              <a:ext cx="1039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TW" sz="2000" dirty="0">
                  <a:solidFill>
                    <a:srgbClr val="EFEFEF"/>
                  </a:solidFill>
                </a:rPr>
                <a:t>王勝偉(兄弟)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4931175" y="3085375"/>
              <a:ext cx="10395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sz="2000" dirty="0">
                  <a:solidFill>
                    <a:srgbClr val="EFEFEF"/>
                  </a:solidFill>
                </a:rPr>
                <a:t>林志祥(統一)</a:t>
              </a:r>
            </a:p>
          </p:txBody>
        </p:sp>
        <p:sp>
          <p:nvSpPr>
            <p:cNvPr id="220" name="Shape 220"/>
            <p:cNvSpPr txBox="1"/>
            <p:nvPr/>
          </p:nvSpPr>
          <p:spPr>
            <a:xfrm>
              <a:off x="2334900" y="3554950"/>
              <a:ext cx="10395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sz="2000" dirty="0">
                  <a:solidFill>
                    <a:srgbClr val="EFEFEF"/>
                  </a:solidFill>
                </a:rPr>
                <a:t>黃仕豪(兄弟)</a:t>
              </a: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4580129" y="5539825"/>
              <a:ext cx="10395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sz="2000" dirty="0">
                  <a:solidFill>
                    <a:srgbClr val="EFEFEF"/>
                  </a:solidFill>
                </a:rPr>
                <a:t>陽冠威(義大)</a:t>
              </a:r>
            </a:p>
          </p:txBody>
        </p:sp>
        <p:sp>
          <p:nvSpPr>
            <p:cNvPr id="222" name="Shape 222"/>
            <p:cNvSpPr txBox="1"/>
            <p:nvPr/>
          </p:nvSpPr>
          <p:spPr>
            <a:xfrm>
              <a:off x="3827654" y="1990873"/>
              <a:ext cx="10395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sz="2000" dirty="0">
                  <a:solidFill>
                    <a:srgbClr val="EFEFEF"/>
                  </a:solidFill>
                </a:rPr>
                <a:t>張志豪(兄弟)</a:t>
              </a:r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2217545" y="2288683"/>
              <a:ext cx="10395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sz="2000" dirty="0">
                  <a:solidFill>
                    <a:srgbClr val="EFEFEF"/>
                  </a:solidFill>
                </a:rPr>
                <a:t>潘武雄(統一)</a:t>
              </a:r>
            </a:p>
          </p:txBody>
        </p:sp>
        <p:sp>
          <p:nvSpPr>
            <p:cNvPr id="224" name="Shape 224"/>
            <p:cNvSpPr txBox="1"/>
            <p:nvPr/>
          </p:nvSpPr>
          <p:spPr>
            <a:xfrm>
              <a:off x="5404337" y="2269779"/>
              <a:ext cx="10395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sz="2000" dirty="0">
                  <a:solidFill>
                    <a:srgbClr val="EFEFEF"/>
                  </a:solidFill>
                </a:rPr>
                <a:t>張詠漢(義大)</a:t>
              </a: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724767"/>
              </p:ext>
            </p:extLst>
          </p:nvPr>
        </p:nvGraphicFramePr>
        <p:xfrm>
          <a:off x="6124320" y="1788953"/>
          <a:ext cx="4768440" cy="417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8555"/>
                <a:gridCol w="1371600"/>
                <a:gridCol w="2068285"/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800" dirty="0" smtClean="0">
                          <a:sym typeface="Arial"/>
                        </a:rPr>
                        <a:t>(防守超過500局以上)</a:t>
                      </a:r>
                      <a:endParaRPr lang="zh-TW" altLang="zh-TW" sz="2800" dirty="0" smtClean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1B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彭政閔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dirty="0" smtClean="0">
                          <a:sym typeface="Arial"/>
                        </a:rPr>
                        <a:t>RF = 9.14</a:t>
                      </a:r>
                      <a:endParaRPr lang="zh-TW" altLang="zh-TW" sz="2400" dirty="0" smtClean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2B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林志祥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dirty="0" smtClean="0">
                          <a:sym typeface="Arial"/>
                        </a:rPr>
                        <a:t>RF = 6.11</a:t>
                      </a:r>
                      <a:endParaRPr lang="zh-TW" altLang="zh-TW" sz="2400" dirty="0" smtClean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3B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黃仕豪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dirty="0" smtClean="0">
                          <a:sym typeface="Arial"/>
                        </a:rPr>
                        <a:t>RF = 3.38</a:t>
                      </a:r>
                      <a:endParaRPr lang="zh-TW" altLang="zh-TW" sz="2400" dirty="0" smtClean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SS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王勝偉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dirty="0" smtClean="0">
                          <a:sym typeface="Arial"/>
                        </a:rPr>
                        <a:t>RF = 4.86</a:t>
                      </a:r>
                      <a:endParaRPr lang="zh-TW" altLang="zh-TW" sz="2400" dirty="0" smtClean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陽冠威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dirty="0" smtClean="0">
                          <a:sym typeface="Arial"/>
                        </a:rPr>
                        <a:t>RF = 7.73</a:t>
                      </a:r>
                      <a:endParaRPr lang="zh-TW" altLang="zh-TW" sz="2400" dirty="0" smtClean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LF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潘武雄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dirty="0" smtClean="0">
                          <a:sym typeface="Arial"/>
                        </a:rPr>
                        <a:t>RF = 2.40</a:t>
                      </a:r>
                      <a:endParaRPr lang="zh-TW" altLang="zh-TW" sz="2400" dirty="0" smtClean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CF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張志豪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dirty="0" smtClean="0">
                          <a:sym typeface="Arial"/>
                        </a:rPr>
                        <a:t>RF= 2.61</a:t>
                      </a:r>
                      <a:endParaRPr lang="zh-TW" altLang="zh-TW" sz="2400" dirty="0" smtClean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RF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 smtClean="0">
                          <a:sym typeface="Arial"/>
                        </a:rPr>
                        <a:t>張詠漢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dirty="0" smtClean="0">
                          <a:sym typeface="Arial"/>
                        </a:rPr>
                        <a:t>RF = 2.57</a:t>
                      </a:r>
                      <a:endParaRPr lang="zh-TW" altLang="zh-TW" sz="2400" dirty="0" smtClean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得分矩陣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435288" y="1690687"/>
          <a:ext cx="6746432" cy="4039452"/>
        </p:xfrm>
        <a:graphic>
          <a:graphicData uri="http://schemas.openxmlformats.org/drawingml/2006/table">
            <a:tbl>
              <a:tblPr/>
              <a:tblGrid>
                <a:gridCol w="1875455"/>
                <a:gridCol w="1497761"/>
                <a:gridCol w="1686608"/>
                <a:gridCol w="1686608"/>
              </a:tblGrid>
              <a:tr h="35372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　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out0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out1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out2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empty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0.467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0.275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0.114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0.83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0.604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0.195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0.892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0.686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0.31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1.22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0.776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0.295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1B_2B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1.468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0.927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0.294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1B_3B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1.315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1.011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0.3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2B_3B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1.571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1.277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0.635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1B_2B_3B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1.818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1.265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0.4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3785616" y="813816"/>
            <a:ext cx="7979093" cy="5810632"/>
            <a:chOff x="5203317" y="595712"/>
            <a:chExt cx="5284661" cy="387075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3317" y="599313"/>
              <a:ext cx="2571750" cy="386715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5461" y="595712"/>
              <a:ext cx="2612517" cy="3870751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09" y="2344482"/>
            <a:ext cx="5170573" cy="37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903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2193726" y="1658806"/>
            <a:ext cx="7804548" cy="44201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zh-TW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grpSp>
        <p:nvGrpSpPr>
          <p:cNvPr id="236" name="Shape 236"/>
          <p:cNvGrpSpPr/>
          <p:nvPr/>
        </p:nvGrpSpPr>
        <p:grpSpPr>
          <a:xfrm>
            <a:off x="3481078" y="3422419"/>
            <a:ext cx="892973" cy="892967"/>
            <a:chOff x="263024" y="263026"/>
            <a:chExt cx="1270001" cy="1269997"/>
          </a:xfrm>
        </p:grpSpPr>
        <p:sp>
          <p:nvSpPr>
            <p:cNvPr id="237" name="Shape 237"/>
            <p:cNvSpPr/>
            <p:nvPr/>
          </p:nvSpPr>
          <p:spPr>
            <a:xfrm rot="18900000" flipH="1">
              <a:off x="263024" y="263026"/>
              <a:ext cx="1270001" cy="1269997"/>
            </a:xfrm>
            <a:prstGeom prst="rect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8" name="Shape 238"/>
            <p:cNvCxnSpPr/>
            <p:nvPr/>
          </p:nvCxnSpPr>
          <p:spPr>
            <a:xfrm rot="10800000" flipH="1">
              <a:off x="517025" y="517024"/>
              <a:ext cx="762000" cy="762002"/>
            </a:xfrm>
            <a:prstGeom prst="straightConnector1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39" name="Shape 239"/>
            <p:cNvCxnSpPr/>
            <p:nvPr/>
          </p:nvCxnSpPr>
          <p:spPr>
            <a:xfrm rot="10800000">
              <a:off x="517024" y="517024"/>
              <a:ext cx="762000" cy="762002"/>
            </a:xfrm>
            <a:prstGeom prst="straightConnector1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40" name="Shape 240"/>
            <p:cNvSpPr/>
            <p:nvPr/>
          </p:nvSpPr>
          <p:spPr>
            <a:xfrm>
              <a:off x="729526" y="298215"/>
              <a:ext cx="336996" cy="3407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Shape 241"/>
          <p:cNvGrpSpPr/>
          <p:nvPr/>
        </p:nvGrpSpPr>
        <p:grpSpPr>
          <a:xfrm>
            <a:off x="3296138" y="4859956"/>
            <a:ext cx="1262851" cy="1262850"/>
            <a:chOff x="0" y="0"/>
            <a:chExt cx="1796052" cy="1796052"/>
          </a:xfrm>
        </p:grpSpPr>
        <p:sp>
          <p:nvSpPr>
            <p:cNvPr id="242" name="Shape 242"/>
            <p:cNvSpPr/>
            <p:nvPr/>
          </p:nvSpPr>
          <p:spPr>
            <a:xfrm rot="-2700000" flipH="1">
              <a:off x="263025" y="263024"/>
              <a:ext cx="1270000" cy="1270000"/>
            </a:xfrm>
            <a:prstGeom prst="rect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3" name="Shape 243"/>
            <p:cNvCxnSpPr/>
            <p:nvPr/>
          </p:nvCxnSpPr>
          <p:spPr>
            <a:xfrm rot="10800000" flipH="1">
              <a:off x="517025" y="517024"/>
              <a:ext cx="762001" cy="762001"/>
            </a:xfrm>
            <a:prstGeom prst="straightConnector1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44" name="Shape 244"/>
            <p:cNvCxnSpPr/>
            <p:nvPr/>
          </p:nvCxnSpPr>
          <p:spPr>
            <a:xfrm rot="10800000">
              <a:off x="517024" y="517024"/>
              <a:ext cx="762001" cy="762001"/>
            </a:xfrm>
            <a:prstGeom prst="straightConnector1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45" name="Shape 245"/>
            <p:cNvSpPr/>
            <p:nvPr/>
          </p:nvSpPr>
          <p:spPr>
            <a:xfrm>
              <a:off x="1171866" y="727654"/>
              <a:ext cx="336997" cy="3407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Shape 246"/>
          <p:cNvGrpSpPr/>
          <p:nvPr/>
        </p:nvGrpSpPr>
        <p:grpSpPr>
          <a:xfrm>
            <a:off x="3296137" y="1609912"/>
            <a:ext cx="1262851" cy="1262851"/>
            <a:chOff x="0" y="0"/>
            <a:chExt cx="1796052" cy="1796052"/>
          </a:xfrm>
        </p:grpSpPr>
        <p:sp>
          <p:nvSpPr>
            <p:cNvPr id="247" name="Shape 247"/>
            <p:cNvSpPr/>
            <p:nvPr/>
          </p:nvSpPr>
          <p:spPr>
            <a:xfrm rot="-2700000" flipH="1">
              <a:off x="263025" y="263024"/>
              <a:ext cx="1270000" cy="1270000"/>
            </a:xfrm>
            <a:prstGeom prst="rect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8" name="Shape 248"/>
            <p:cNvCxnSpPr/>
            <p:nvPr/>
          </p:nvCxnSpPr>
          <p:spPr>
            <a:xfrm rot="10800000" flipH="1">
              <a:off x="517025" y="517024"/>
              <a:ext cx="762001" cy="762001"/>
            </a:xfrm>
            <a:prstGeom prst="straightConnector1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49" name="Shape 249"/>
            <p:cNvCxnSpPr/>
            <p:nvPr/>
          </p:nvCxnSpPr>
          <p:spPr>
            <a:xfrm rot="10800000">
              <a:off x="517024" y="517024"/>
              <a:ext cx="762001" cy="762001"/>
            </a:xfrm>
            <a:prstGeom prst="straightConnector1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50" name="Shape 250"/>
            <p:cNvSpPr/>
            <p:nvPr/>
          </p:nvSpPr>
          <p:spPr>
            <a:xfrm>
              <a:off x="1171866" y="727654"/>
              <a:ext cx="336997" cy="3407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Shape 251"/>
          <p:cNvSpPr/>
          <p:nvPr/>
        </p:nvSpPr>
        <p:spPr>
          <a:xfrm>
            <a:off x="5484244" y="2006207"/>
            <a:ext cx="1349728" cy="503022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1壘安打</a:t>
            </a:r>
          </a:p>
        </p:txBody>
      </p:sp>
      <p:sp>
        <p:nvSpPr>
          <p:cNvPr id="252" name="Shape 252"/>
          <p:cNvSpPr/>
          <p:nvPr/>
        </p:nvSpPr>
        <p:spPr>
          <a:xfrm>
            <a:off x="5484244" y="3633773"/>
            <a:ext cx="1349728" cy="503022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1壘安打</a:t>
            </a:r>
          </a:p>
        </p:txBody>
      </p:sp>
      <p:sp>
        <p:nvSpPr>
          <p:cNvPr id="253" name="Shape 253"/>
          <p:cNvSpPr/>
          <p:nvPr/>
        </p:nvSpPr>
        <p:spPr>
          <a:xfrm>
            <a:off x="5484244" y="5256248"/>
            <a:ext cx="1349728" cy="503022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2壘安打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TW" alt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預設情境</a:t>
            </a:r>
            <a:endParaRPr lang="zh-TW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03522" y="1947596"/>
            <a:ext cx="4903907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-US" altLang="zh-TW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</a:t>
            </a:r>
            <a:r>
              <a:rPr lang="en-US" altLang="zh-TW" sz="4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base-running</a:t>
            </a:r>
          </a:p>
          <a:p>
            <a:pPr>
              <a:lnSpc>
                <a:spcPct val="90000"/>
              </a:lnSpc>
              <a:buClr>
                <a:schemeClr val="dk1"/>
              </a:buClr>
            </a:pPr>
            <a:endParaRPr lang="en-US" altLang="zh-TW" sz="4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en-US" altLang="zh-TW" sz="4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</a:pPr>
            <a:endParaRPr lang="en-US" altLang="zh-TW" sz="4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zh-TW" altLang="zh-TW" sz="4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</a:t>
            </a:r>
            <a:r>
              <a:rPr lang="zh-TW" altLang="zh-TW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Runner Runs</a:t>
            </a:r>
            <a:endParaRPr lang="zh-TW" altLang="en-US"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5944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build="p"/>
      <p:bldP spid="251" grpId="0"/>
      <p:bldP spid="252" grpId="0"/>
      <p:bldP spid="253" grpId="0"/>
      <p:bldP spid="254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情境１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154603" y="1457421"/>
          <a:ext cx="7640195" cy="495925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885552"/>
                <a:gridCol w="830963"/>
                <a:gridCol w="1230920"/>
                <a:gridCol w="1230920"/>
                <a:gridCol w="1230920"/>
                <a:gridCol w="1230920"/>
              </a:tblGrid>
              <a:tr h="3282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Outs_Where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Opp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To2nd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To3rd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Score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OA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0-other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>
                          <a:effectLst/>
                        </a:rPr>
                        <a:t>20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0-left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44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0.886</a:t>
                      </a:r>
                      <a:endParaRPr lang="nb-NO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effectLst/>
                        </a:rPr>
                        <a:t>0.068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>
                          <a:effectLst/>
                        </a:rPr>
                        <a:t>0.045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0-center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31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u="none" strike="noStrike">
                          <a:effectLst/>
                        </a:rPr>
                        <a:t>0.871</a:t>
                      </a:r>
                      <a:endParaRPr lang="fi-FI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>
                          <a:effectLst/>
                        </a:rPr>
                        <a:t>0.097</a:t>
                      </a:r>
                      <a:endParaRPr lang="hr-HR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0.032</a:t>
                      </a:r>
                      <a:endParaRPr lang="nb-NO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0-right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53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>
                          <a:effectLst/>
                        </a:rPr>
                        <a:t>0.698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0.226</a:t>
                      </a:r>
                      <a:endParaRPr lang="hr-H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0.057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0.019</a:t>
                      </a:r>
                      <a:endParaRPr lang="nb-NO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1-other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16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>
                          <a:effectLst/>
                        </a:rPr>
                        <a:t>0.938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>
                          <a:effectLst/>
                        </a:rPr>
                        <a:t>0.062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1-left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46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0.761</a:t>
                      </a:r>
                      <a:endParaRPr lang="nb-NO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>
                          <a:effectLst/>
                        </a:rPr>
                        <a:t>0.217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0.022</a:t>
                      </a:r>
                      <a:endParaRPr lang="nb-NO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1-center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46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0.761</a:t>
                      </a:r>
                      <a:endParaRPr lang="nb-NO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>
                          <a:effectLst/>
                        </a:rPr>
                        <a:t>0.109</a:t>
                      </a:r>
                      <a:endParaRPr lang="hr-HR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400" u="none" strike="noStrike">
                          <a:effectLst/>
                        </a:rPr>
                        <a:t>0.065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400" u="none" strike="noStrike" dirty="0">
                          <a:effectLst/>
                        </a:rPr>
                        <a:t>0.065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1-right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64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0.75</a:t>
                      </a:r>
                      <a:endParaRPr lang="nb-NO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>
                          <a:effectLst/>
                        </a:rPr>
                        <a:t>0.219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>
                          <a:effectLst/>
                        </a:rPr>
                        <a:t>0.031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2-other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u="none" strike="noStrike">
                          <a:effectLst/>
                        </a:rPr>
                        <a:t>18</a:t>
                      </a:r>
                      <a:endParaRPr lang="fi-FI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u="none" strike="noStrike">
                          <a:effectLst/>
                        </a:rPr>
                        <a:t>0.944</a:t>
                      </a:r>
                      <a:endParaRPr lang="it-IT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0.056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2-left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>
                          <a:effectLst/>
                        </a:rPr>
                        <a:t>41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0.756</a:t>
                      </a:r>
                      <a:endParaRPr lang="nb-NO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>
                          <a:effectLst/>
                        </a:rPr>
                        <a:t>0.073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>
                          <a:effectLst/>
                        </a:rPr>
                        <a:t>0.171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2-center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400" u="none" strike="noStrike">
                          <a:effectLst/>
                        </a:rPr>
                        <a:t>49</a:t>
                      </a:r>
                      <a:endParaRPr lang="cs-CZ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0.633</a:t>
                      </a:r>
                      <a:endParaRPr lang="nb-NO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>
                          <a:effectLst/>
                        </a:rPr>
                        <a:t>0.224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>
                          <a:effectLst/>
                        </a:rPr>
                        <a:t>0.143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</a:tr>
              <a:tr h="32821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2-right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>
                          <a:effectLst/>
                        </a:rPr>
                        <a:t>52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0.692</a:t>
                      </a:r>
                      <a:endParaRPr lang="nb-NO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>
                          <a:effectLst/>
                        </a:rPr>
                        <a:t>0.231</a:t>
                      </a:r>
                      <a:endParaRPr lang="hr-HR" sz="24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0.077</a:t>
                      </a:r>
                      <a:endParaRPr lang="hr-HR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5721" marR="15721" marT="15721" marB="0" anchor="ctr"/>
                </a:tc>
              </a:tr>
            </a:tbl>
          </a:graphicData>
        </a:graphic>
      </p:graphicFrame>
      <p:sp>
        <p:nvSpPr>
          <p:cNvPr id="6" name="Shape 247"/>
          <p:cNvSpPr/>
          <p:nvPr/>
        </p:nvSpPr>
        <p:spPr>
          <a:xfrm rot="18900000" flipH="1">
            <a:off x="659048" y="2859135"/>
            <a:ext cx="892970" cy="89297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hape 248"/>
          <p:cNvCxnSpPr/>
          <p:nvPr/>
        </p:nvCxnSpPr>
        <p:spPr>
          <a:xfrm rot="10800000" flipH="1">
            <a:off x="837642" y="3037729"/>
            <a:ext cx="535783" cy="535783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8" name="Shape 249"/>
          <p:cNvCxnSpPr/>
          <p:nvPr/>
        </p:nvCxnSpPr>
        <p:spPr>
          <a:xfrm rot="10800000">
            <a:off x="837641" y="3037729"/>
            <a:ext cx="535783" cy="535783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" name="Shape 250"/>
          <p:cNvSpPr/>
          <p:nvPr/>
        </p:nvSpPr>
        <p:spPr>
          <a:xfrm>
            <a:off x="1314789" y="3185828"/>
            <a:ext cx="236951" cy="239583"/>
          </a:xfrm>
          <a:prstGeom prst="ellipse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>
              <a:sym typeface="Calibri"/>
            </a:endParaRPr>
          </a:p>
        </p:txBody>
      </p:sp>
      <p:sp>
        <p:nvSpPr>
          <p:cNvPr id="10" name="Shape 251"/>
          <p:cNvSpPr/>
          <p:nvPr/>
        </p:nvSpPr>
        <p:spPr>
          <a:xfrm>
            <a:off x="474107" y="4085146"/>
            <a:ext cx="1349728" cy="503022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1壘安打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2214444" y="3305620"/>
            <a:ext cx="750146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流程圖: 接點 42"/>
          <p:cNvSpPr/>
          <p:nvPr/>
        </p:nvSpPr>
        <p:spPr>
          <a:xfrm>
            <a:off x="7484699" y="3013631"/>
            <a:ext cx="935401" cy="333073"/>
          </a:xfrm>
          <a:prstGeom prst="flowChartConnector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流程圖: 接點 43"/>
          <p:cNvSpPr/>
          <p:nvPr/>
        </p:nvSpPr>
        <p:spPr>
          <a:xfrm>
            <a:off x="5029774" y="3013631"/>
            <a:ext cx="935401" cy="333073"/>
          </a:xfrm>
          <a:prstGeom prst="flowChartConnector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Shape 250"/>
          <p:cNvSpPr/>
          <p:nvPr/>
        </p:nvSpPr>
        <p:spPr>
          <a:xfrm>
            <a:off x="1316701" y="3180167"/>
            <a:ext cx="236951" cy="239583"/>
          </a:xfrm>
          <a:prstGeom prst="ellipse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>
              <a:sym typeface="Calibri"/>
            </a:endParaRPr>
          </a:p>
        </p:txBody>
      </p:sp>
      <p:sp>
        <p:nvSpPr>
          <p:cNvPr id="33" name="Shape 250"/>
          <p:cNvSpPr/>
          <p:nvPr/>
        </p:nvSpPr>
        <p:spPr>
          <a:xfrm>
            <a:off x="1311404" y="3185828"/>
            <a:ext cx="236951" cy="239583"/>
          </a:xfrm>
          <a:prstGeom prst="ellipse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67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2.08333E-6 0.00047 C -0.00287 -0.00208 -0.00612 -0.003 -0.0086 -0.00648 C -0.01016 -0.00902 -0.01042 -0.01342 -0.01172 -0.01666 C -0.01302 -0.0206 -0.01498 -0.02268 -0.0168 -0.02523 C -0.01758 -0.02824 -0.01836 -0.03078 -0.01888 -0.03356 C -0.0194 -0.03564 -0.01927 -0.03842 -0.01992 -0.04004 C -0.02071 -0.04166 -0.02201 -0.04143 -0.02305 -0.04189 C -0.02656 -0.04675 -0.02617 -0.04375 -0.02617 -0.04814 L -0.02617 -0.04791 " pathEditMode="relative" rAng="0" ptsTypes="AAAAAAAA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00024 C -0.0013 -0.00486 -0.00261 -0.00972 -0.00378 -0.01458 C -0.00417 -0.01666 -0.00404 -0.01921 -0.00469 -0.02129 C -0.00638 -0.02731 -0.00729 -0.02754 -0.01016 -0.03101 C -0.01159 -0.03634 -0.01185 -0.03865 -0.01472 -0.04236 C -0.01576 -0.04375 -0.01706 -0.04444 -0.01836 -0.0456 C -0.01888 -0.04675 -0.01927 -0.04884 -0.02018 -0.04884 C -0.02539 -0.0493 -0.03047 -0.04814 -0.03568 -0.04722 C -0.03776 -0.04675 -0.04037 -0.04351 -0.04206 -0.04236 C -0.04323 -0.04166 -0.04453 -0.0412 -0.04571 -0.04074 C -0.053 -0.03194 -0.04427 -0.04351 -0.05026 -0.03263 C -0.05104 -0.03125 -0.05209 -0.03032 -0.053 -0.02939 C -0.05599 -0.02152 -0.05456 -0.02638 -0.05664 -0.01458 L -0.05755 -0.00972 C -0.05755 -0.00949 -0.05625 0.0007 -0.05573 0.00162 C -0.05508 0.00278 -0.05391 0.00255 -0.053 0.00325 C -0.05209 0.00417 -0.05104 0.0051 -0.05026 0.00649 C -0.04766 0.01112 -0.04909 0.01088 -0.04753 0.01621 C -0.04636 0.02037 -0.04558 0.0213 -0.04388 0.02431 C -0.04362 0.02593 -0.04362 0.02801 -0.04297 0.02917 C -0.04232 0.03033 -0.04115 0.02987 -0.04024 0.03079 C -0.03399 0.0375 -0.04349 0.03102 -0.03568 0.03565 C -0.03477 0.03681 -0.03399 0.0382 -0.03295 0.03889 C -0.03203 0.03982 -0.03099 0.03982 -0.03021 0.04051 C -0.02683 0.04422 -0.02969 0.04375 -0.02748 0.04375 L -0.02748 0.04399 " pathEditMode="relative" rAng="0" ptsTypes="AAAAAAAAAAAAAAAAAAAAAAAAAAA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3" grpId="0" animBg="1"/>
      <p:bldP spid="44" grpId="0" animBg="1"/>
      <p:bldP spid="44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額外跑壘</a:t>
            </a:r>
            <a:r>
              <a:rPr lang="zh-TW" alt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數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Base Running）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667784" y="1474106"/>
            <a:ext cx="10621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EB = 1 * (To2nd_Probability) + 2 * (To3rd_Probability) + 3 </a:t>
            </a:r>
            <a:r>
              <a:rPr lang="en-US" altLang="zh-TW" sz="2400" dirty="0"/>
              <a:t>* 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Score_Probability</a:t>
            </a:r>
            <a:r>
              <a:rPr lang="en-US" altLang="zh-TW" sz="2400" dirty="0" smtClean="0"/>
              <a:t>) – 1 * (</a:t>
            </a:r>
            <a:r>
              <a:rPr lang="en-US" altLang="zh-TW" sz="2400" dirty="0" err="1" smtClean="0"/>
              <a:t>OA_Probability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grpSp>
        <p:nvGrpSpPr>
          <p:cNvPr id="5" name="Shape 246"/>
          <p:cNvGrpSpPr/>
          <p:nvPr/>
        </p:nvGrpSpPr>
        <p:grpSpPr>
          <a:xfrm>
            <a:off x="404933" y="2210553"/>
            <a:ext cx="1262851" cy="1262851"/>
            <a:chOff x="0" y="0"/>
            <a:chExt cx="1796052" cy="1796052"/>
          </a:xfrm>
        </p:grpSpPr>
        <p:sp>
          <p:nvSpPr>
            <p:cNvPr id="6" name="Shape 247"/>
            <p:cNvSpPr/>
            <p:nvPr/>
          </p:nvSpPr>
          <p:spPr>
            <a:xfrm rot="-2700000" flipH="1">
              <a:off x="263025" y="263024"/>
              <a:ext cx="1270000" cy="1270000"/>
            </a:xfrm>
            <a:prstGeom prst="rect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" name="Shape 248"/>
            <p:cNvCxnSpPr/>
            <p:nvPr/>
          </p:nvCxnSpPr>
          <p:spPr>
            <a:xfrm rot="10800000" flipH="1">
              <a:off x="517025" y="517024"/>
              <a:ext cx="762001" cy="762001"/>
            </a:xfrm>
            <a:prstGeom prst="straightConnector1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8" name="Shape 249"/>
            <p:cNvCxnSpPr/>
            <p:nvPr/>
          </p:nvCxnSpPr>
          <p:spPr>
            <a:xfrm rot="10800000">
              <a:off x="517024" y="517024"/>
              <a:ext cx="762001" cy="762001"/>
            </a:xfrm>
            <a:prstGeom prst="straightConnector1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9" name="Shape 250"/>
            <p:cNvSpPr/>
            <p:nvPr/>
          </p:nvSpPr>
          <p:spPr>
            <a:xfrm>
              <a:off x="1171866" y="727654"/>
              <a:ext cx="336997" cy="3407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Shape 251"/>
          <p:cNvSpPr/>
          <p:nvPr/>
        </p:nvSpPr>
        <p:spPr>
          <a:xfrm>
            <a:off x="404932" y="3639737"/>
            <a:ext cx="1349728" cy="503022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1壘安打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2128220" y="2401104"/>
          <a:ext cx="8823087" cy="4128135"/>
        </p:xfrm>
        <a:graphic>
          <a:graphicData uri="http://schemas.openxmlformats.org/drawingml/2006/table">
            <a:tbl>
              <a:tblPr/>
              <a:tblGrid>
                <a:gridCol w="1260441"/>
                <a:gridCol w="1260441"/>
                <a:gridCol w="1260441"/>
                <a:gridCol w="1260441"/>
                <a:gridCol w="1260441"/>
                <a:gridCol w="1260441"/>
                <a:gridCol w="1260441"/>
              </a:tblGrid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Bases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EB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IBP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余德龍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林志祥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林智平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1.242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胡金龍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張正偉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張建銘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詹智堯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郭嚴文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劉芙豪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彭政閔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9488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TW" alt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積極跑壘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得分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（Base Runner Runs）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550089" y="1740586"/>
          <a:ext cx="7495771" cy="4235099"/>
        </p:xfrm>
        <a:graphic>
          <a:graphicData uri="http://schemas.openxmlformats.org/drawingml/2006/table">
            <a:tbl>
              <a:tblPr/>
              <a:tblGrid>
                <a:gridCol w="1133081"/>
                <a:gridCol w="1272538"/>
                <a:gridCol w="1272538"/>
                <a:gridCol w="1272538"/>
                <a:gridCol w="1272538"/>
                <a:gridCol w="1272538"/>
              </a:tblGrid>
              <a:tr h="296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Name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9249" marR="19249" marT="19249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Opp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BRR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ExR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IR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IRP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29643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王勝偉</a:t>
                      </a:r>
                    </a:p>
                  </a:txBody>
                  <a:tcPr marL="19249" marR="19249" marT="19249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15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8.869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4.677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4.192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1.896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43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黃仕豪</a:t>
                      </a:r>
                    </a:p>
                  </a:txBody>
                  <a:tcPr marL="19249" marR="19249" marT="19249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17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10.682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6.01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4.672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1.777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43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黃恩賜</a:t>
                      </a:r>
                    </a:p>
                  </a:txBody>
                  <a:tcPr marL="19249" marR="19249" marT="19249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18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10.273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5.947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4.326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1.727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43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潘武雄</a:t>
                      </a:r>
                    </a:p>
                  </a:txBody>
                  <a:tcPr marL="19249" marR="19249" marT="19249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15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8.08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5.192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2.888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1.556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43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林智平</a:t>
                      </a:r>
                    </a:p>
                  </a:txBody>
                  <a:tcPr marL="19249" marR="19249" marT="19249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22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13.903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8.95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4.953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1.553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43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余德龍</a:t>
                      </a:r>
                    </a:p>
                  </a:txBody>
                  <a:tcPr marL="19249" marR="19249" marT="19249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20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11.613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7.909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3.704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1.468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43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陳鏞基</a:t>
                      </a:r>
                    </a:p>
                  </a:txBody>
                  <a:tcPr marL="19249" marR="19249" marT="19249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18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9.217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6.312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2.905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1.46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43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張正偉</a:t>
                      </a:r>
                    </a:p>
                  </a:txBody>
                  <a:tcPr marL="19249" marR="19249" marT="19249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35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17.7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12.193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5.507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1.452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43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張詠漢</a:t>
                      </a:r>
                    </a:p>
                  </a:txBody>
                  <a:tcPr marL="19249" marR="19249" marT="19249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15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6.305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4.418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1.887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1.427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43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郭嚴文</a:t>
                      </a:r>
                    </a:p>
                  </a:txBody>
                  <a:tcPr marL="19249" marR="19249" marT="19249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20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10.5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7.417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3.083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1.416</a:t>
                      </a:r>
                    </a:p>
                  </a:txBody>
                  <a:tcPr marL="19249" marR="19249" marT="19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752019" y="1693147"/>
          <a:ext cx="6746432" cy="4039452"/>
        </p:xfrm>
        <a:graphic>
          <a:graphicData uri="http://schemas.openxmlformats.org/drawingml/2006/table">
            <a:tbl>
              <a:tblPr/>
              <a:tblGrid>
                <a:gridCol w="1875455"/>
                <a:gridCol w="1497761"/>
                <a:gridCol w="1686608"/>
                <a:gridCol w="1686608"/>
              </a:tblGrid>
              <a:tr h="35372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　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out0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out1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out2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empty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0.467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0.275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0.114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0.83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0.604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0.195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0.892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0.686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0.31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1.22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0.776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0.295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1B_2B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1.468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0.927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0.294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1B_3B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1.315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1.011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0.3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2B_3B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1.571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1.277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0.635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1B_2B_3B</a:t>
                      </a:r>
                    </a:p>
                  </a:txBody>
                  <a:tcPr marL="22108" marR="22108" marT="2210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1.818</a:t>
                      </a:r>
                    </a:p>
                  </a:txBody>
                  <a:tcPr marL="22108" marR="22108" marT="221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1.265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0.4</a:t>
                      </a:r>
                    </a:p>
                  </a:txBody>
                  <a:tcPr marL="22108" marR="22108" marT="22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5" name="Shape 246"/>
          <p:cNvGrpSpPr/>
          <p:nvPr/>
        </p:nvGrpSpPr>
        <p:grpSpPr>
          <a:xfrm>
            <a:off x="1028731" y="1860473"/>
            <a:ext cx="1262851" cy="1262851"/>
            <a:chOff x="0" y="0"/>
            <a:chExt cx="1796052" cy="1796052"/>
          </a:xfrm>
        </p:grpSpPr>
        <p:sp>
          <p:nvSpPr>
            <p:cNvPr id="6" name="Shape 247"/>
            <p:cNvSpPr/>
            <p:nvPr/>
          </p:nvSpPr>
          <p:spPr>
            <a:xfrm rot="-2700000" flipH="1">
              <a:off x="263025" y="263024"/>
              <a:ext cx="1270000" cy="1270000"/>
            </a:xfrm>
            <a:prstGeom prst="rect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Shape 248"/>
            <p:cNvCxnSpPr/>
            <p:nvPr/>
          </p:nvCxnSpPr>
          <p:spPr>
            <a:xfrm rot="10800000" flipH="1">
              <a:off x="517025" y="517024"/>
              <a:ext cx="762001" cy="762001"/>
            </a:xfrm>
            <a:prstGeom prst="straightConnector1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" name="Shape 249"/>
            <p:cNvCxnSpPr/>
            <p:nvPr/>
          </p:nvCxnSpPr>
          <p:spPr>
            <a:xfrm rot="10800000">
              <a:off x="517024" y="517024"/>
              <a:ext cx="762001" cy="762001"/>
            </a:xfrm>
            <a:prstGeom prst="straightConnector1">
              <a:avLst/>
            </a:prstGeom>
            <a:noFill/>
            <a:ln w="25400" cap="flat" cmpd="sng">
              <a:solidFill>
                <a:srgbClr val="85888D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0" name="Shape 250"/>
            <p:cNvSpPr/>
            <p:nvPr/>
          </p:nvSpPr>
          <p:spPr>
            <a:xfrm>
              <a:off x="1171866" y="727654"/>
              <a:ext cx="336997" cy="3407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Shape 251"/>
          <p:cNvSpPr/>
          <p:nvPr/>
        </p:nvSpPr>
        <p:spPr>
          <a:xfrm>
            <a:off x="985291" y="3273859"/>
            <a:ext cx="1349728" cy="503022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1壘安打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752019" y="5868741"/>
            <a:ext cx="432464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BRR = (1B_3B – 1B)</a:t>
            </a:r>
          </a:p>
          <a:p>
            <a:r>
              <a:rPr lang="en-US" altLang="zh-TW" sz="2400" dirty="0" err="1" smtClean="0">
                <a:solidFill>
                  <a:srgbClr val="FF0000"/>
                </a:solidFill>
              </a:rPr>
              <a:t>ExR</a:t>
            </a:r>
            <a:r>
              <a:rPr lang="en-US" altLang="zh-TW" sz="2400" dirty="0" smtClean="0">
                <a:solidFill>
                  <a:srgbClr val="FF0000"/>
                </a:solidFill>
              </a:rPr>
              <a:t> =  </a:t>
            </a:r>
            <a:r>
              <a:rPr lang="en-US" altLang="zh-TW" sz="2400" dirty="0">
                <a:solidFill>
                  <a:srgbClr val="FF0000"/>
                </a:solidFill>
              </a:rPr>
              <a:t>(</a:t>
            </a:r>
            <a:r>
              <a:rPr lang="en-US" altLang="zh-TW" sz="2400" dirty="0" smtClean="0">
                <a:solidFill>
                  <a:srgbClr val="FF0000"/>
                </a:solidFill>
              </a:rPr>
              <a:t>1B_2B </a:t>
            </a:r>
            <a:r>
              <a:rPr lang="en-US" altLang="zh-TW" sz="2400" dirty="0">
                <a:solidFill>
                  <a:srgbClr val="FF0000"/>
                </a:solidFill>
              </a:rPr>
              <a:t>– 1B)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25415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" grpId="0"/>
      <p:bldP spid="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探討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海歸球員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950099" y="3987535"/>
          <a:ext cx="7991041" cy="1513840"/>
        </p:xfrm>
        <a:graphic>
          <a:graphicData uri="http://schemas.openxmlformats.org/drawingml/2006/table">
            <a:tbl>
              <a:tblPr/>
              <a:tblGrid>
                <a:gridCol w="1838131"/>
                <a:gridCol w="1230582"/>
                <a:gridCol w="1230582"/>
                <a:gridCol w="1230582"/>
                <a:gridCol w="1230582"/>
                <a:gridCol w="1230582"/>
              </a:tblGrid>
              <a:tr h="32308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N</a:t>
                      </a:r>
                      <a:r>
                        <a:rPr lang="en-US" sz="2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ame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Opp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BRR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ExR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IR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IRP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2308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陳鏞基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9.217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6.312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1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2.905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charset="0"/>
                        </a:rPr>
                        <a:t>1.460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2308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郭嚴文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1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1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10.5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7.417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3.083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charset="0"/>
                        </a:rPr>
                        <a:t>1.416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08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胡金龍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10.369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7.368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3.001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charset="0"/>
                        </a:rPr>
                        <a:t>1.407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950101" y="1922738"/>
          <a:ext cx="7991039" cy="1513840"/>
        </p:xfrm>
        <a:graphic>
          <a:graphicData uri="http://schemas.openxmlformats.org/drawingml/2006/table">
            <a:tbl>
              <a:tblPr/>
              <a:tblGrid>
                <a:gridCol w="1352936"/>
                <a:gridCol w="930218"/>
                <a:gridCol w="1141577"/>
                <a:gridCol w="1141577"/>
                <a:gridCol w="1141577"/>
                <a:gridCol w="1141577"/>
                <a:gridCol w="1141577"/>
              </a:tblGrid>
              <a:tr h="3230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Name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Opp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Bases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EB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IB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OA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charset="0"/>
                        </a:rPr>
                        <a:t>IBP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2308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胡金龍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36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33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charset="0"/>
                        </a:rPr>
                        <a:t>1.091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2308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陳鏞基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28</a:t>
                      </a:r>
                      <a:endParaRPr lang="is-IS" sz="2400" b="1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-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</a:t>
                      </a:r>
                      <a:endParaRPr lang="bg-BG" sz="2400" b="1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新細明體" charset="0"/>
                        </a:rPr>
                        <a:t>0.</a:t>
                      </a:r>
                      <a:r>
                        <a:rPr lang="en-US" sz="2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新細明體" charset="0"/>
                        </a:rPr>
                        <a:t>929</a:t>
                      </a:r>
                      <a:endParaRPr lang="cs-CZ" sz="2400" b="1" i="0" u="none" strike="noStrike" dirty="0">
                        <a:solidFill>
                          <a:srgbClr val="FF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08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郭嚴文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20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34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33</a:t>
                      </a:r>
                      <a:endParaRPr lang="en-US" altLang="zh-TW" sz="2400" b="1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1</a:t>
                      </a:r>
                      <a:endParaRPr lang="bg-BG" sz="2400" b="1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新細明體" charset="0"/>
                        </a:rPr>
                        <a:t>1.03</a:t>
                      </a:r>
                      <a:endParaRPr lang="it-IT" sz="2400" b="1" i="0" u="none" strike="noStrike" dirty="0">
                        <a:solidFill>
                          <a:srgbClr val="FF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1593" y="365125"/>
            <a:ext cx="10515599" cy="1325562"/>
          </a:xfrm>
        </p:spPr>
        <p:txBody>
          <a:bodyPr/>
          <a:lstStyle/>
          <a:p>
            <a:r>
              <a:rPr kumimoji="1" lang="zh-TW" altLang="en-US" dirty="0"/>
              <a:t>探討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公</a:t>
            </a:r>
            <a:r>
              <a:rPr kumimoji="1" lang="zh-TW" altLang="en-US" dirty="0"/>
              <a:t>認</a:t>
            </a:r>
            <a:r>
              <a:rPr kumimoji="1" lang="zh-TW" altLang="en-US" dirty="0" smtClean="0"/>
              <a:t>快腿</a:t>
            </a:r>
            <a:endParaRPr lang="zh-TW" altLang="en-US" dirty="0"/>
          </a:p>
        </p:txBody>
      </p:sp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5011020"/>
              </p:ext>
            </p:extLst>
          </p:nvPr>
        </p:nvGraphicFramePr>
        <p:xfrm>
          <a:off x="540744" y="1690687"/>
          <a:ext cx="10971882" cy="500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399142" y="5842616"/>
            <a:ext cx="95410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林智平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441880" y="5842616"/>
            <a:ext cx="95410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王勝偉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420461" y="5842616"/>
            <a:ext cx="95410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張志豪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466543" y="5842616"/>
            <a:ext cx="95410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鄭達鴻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270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探討</a:t>
            </a:r>
            <a:r>
              <a:rPr kumimoji="1" lang="en-US" altLang="zh-TW" dirty="0" smtClean="0"/>
              <a:t>- </a:t>
            </a:r>
            <a:r>
              <a:rPr kumimoji="1" lang="zh-TW" altLang="en-US" dirty="0" smtClean="0"/>
              <a:t>贏球效率值</a:t>
            </a:r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26230"/>
              </p:ext>
            </p:extLst>
          </p:nvPr>
        </p:nvGraphicFramePr>
        <p:xfrm>
          <a:off x="3244075" y="2384509"/>
          <a:ext cx="5703848" cy="2683249"/>
        </p:xfrm>
        <a:graphic>
          <a:graphicData uri="http://schemas.openxmlformats.org/drawingml/2006/table">
            <a:tbl>
              <a:tblPr/>
              <a:tblGrid>
                <a:gridCol w="1751276"/>
                <a:gridCol w="1851668"/>
                <a:gridCol w="2100904"/>
              </a:tblGrid>
              <a:tr h="50598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平均得分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平均失分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隊伍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527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EDA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5960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ELEPHANT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LAMIGO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527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69473"/>
              </p:ext>
            </p:extLst>
          </p:nvPr>
        </p:nvGraphicFramePr>
        <p:xfrm>
          <a:off x="1336066" y="1877975"/>
          <a:ext cx="9519866" cy="4065156"/>
        </p:xfrm>
        <a:graphic>
          <a:graphicData uri="http://schemas.openxmlformats.org/drawingml/2006/table">
            <a:tbl>
              <a:tblPr/>
              <a:tblGrid>
                <a:gridCol w="1352823"/>
                <a:gridCol w="1352823"/>
                <a:gridCol w="1352823"/>
                <a:gridCol w="1352823"/>
                <a:gridCol w="1352823"/>
                <a:gridCol w="1352823"/>
                <a:gridCol w="1402928"/>
              </a:tblGrid>
              <a:tr h="4516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Opp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BRR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ExR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IRP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勝場</a:t>
                      </a:r>
                      <a:r>
                        <a:rPr lang="en-US" altLang="zh-TW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季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5168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張正偉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12.193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5.507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1.452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5168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林智平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13.903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4.953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1.553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68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黃仕豪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10.682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4.672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1.777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5168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王勝偉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8.869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4.677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68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藍寅倫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7.236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5168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劉芙豪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11.518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68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林志祥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11.691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9.264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2.427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1.262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5168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彭政閔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10.186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0.784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0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555"/>
            <a:ext cx="12192000" cy="6111082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02048"/>
              </p:ext>
            </p:extLst>
          </p:nvPr>
        </p:nvGraphicFramePr>
        <p:xfrm>
          <a:off x="566569" y="1132707"/>
          <a:ext cx="11058860" cy="5305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715"/>
                <a:gridCol w="2764715"/>
                <a:gridCol w="2764715"/>
                <a:gridCol w="2764715"/>
              </a:tblGrid>
              <a:tr h="5298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1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石平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1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朱致宏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1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林彥廷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1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陳盈慈</a:t>
                      </a:r>
                    </a:p>
                  </a:txBody>
                  <a:tcPr anchor="ctr"/>
                </a:tc>
              </a:tr>
              <a:tr h="1756194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ETL</a:t>
                      </a: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網路爬蟲程式撰寫</a:t>
                      </a: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語意分析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ETL</a:t>
                      </a: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CPBL轉播資料結構化</a:t>
                      </a: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協助計算問題</a:t>
                      </a: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語意分析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ETL</a:t>
                      </a: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資料分析</a:t>
                      </a: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Domain Knowledge研究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ETL</a:t>
                      </a: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資料分析</a:t>
                      </a: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網路爬蟲程式撰寫</a:t>
                      </a: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zh-TW" altLang="zh-TW" sz="2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Domain Knowledge研究</a:t>
                      </a:r>
                    </a:p>
                  </a:txBody>
                  <a:tcPr/>
                </a:tc>
              </a:tr>
              <a:tr h="2931828"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https://scontent-tpe1-1.xx.fbcdn.net/v/t1.0-9/13151824_10153628795308947_7262337916942990125_n.jpg?oh=54f600ab21be2925ab421efdca64e3dc&amp;oe=57ACCD5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9" r="24102" b="1"/>
          <a:stretch/>
        </p:blipFill>
        <p:spPr bwMode="auto">
          <a:xfrm>
            <a:off x="1054250" y="3718584"/>
            <a:ext cx="1543132" cy="26926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566569" y="149972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分析人員</a:t>
            </a:r>
            <a:r>
              <a:rPr lang="zh-TW" sz="4400" b="0" i="0" u="none" strike="noStrike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介紹</a:t>
            </a:r>
            <a:r>
              <a:rPr lang="en-US" altLang="zh-TW" sz="4400" b="0" i="0" u="none" strike="noStrike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1/6</a:t>
            </a:r>
            <a:endParaRPr lang="zh-TW" sz="4400" b="0" i="0" u="none" strike="noStrike" cap="none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1" b="13137"/>
          <a:stretch/>
        </p:blipFill>
        <p:spPr>
          <a:xfrm rot="21298373">
            <a:off x="6620265" y="3848933"/>
            <a:ext cx="1705534" cy="24315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2" descr="https://scontent-tpe1-1.xx.fbcdn.net/hphotos-xal1/v/t34.0-12/13101264_10205337647875197_1849775550_n.png?oh=13f851bdc91cff3809798cd9981a95fd&amp;oe=572B269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5"/>
          <a:stretch/>
        </p:blipFill>
        <p:spPr bwMode="auto">
          <a:xfrm rot="796223">
            <a:off x="3955941" y="3745086"/>
            <a:ext cx="1581600" cy="26392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"/>
          <a:stretch/>
        </p:blipFill>
        <p:spPr>
          <a:xfrm flipH="1">
            <a:off x="9492391" y="3861399"/>
            <a:ext cx="1383037" cy="2406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35266">
            <a:off x="4958424" y="4874783"/>
            <a:ext cx="18288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563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探討</a:t>
            </a:r>
            <a:r>
              <a:rPr kumimoji="1" lang="en-US" altLang="zh-TW" dirty="0"/>
              <a:t>- </a:t>
            </a:r>
            <a:r>
              <a:rPr kumimoji="1" lang="zh-TW" altLang="en-US" dirty="0"/>
              <a:t>贏球效率值</a:t>
            </a:r>
            <a:endParaRPr lang="zh-TW" altLang="en-US" dirty="0"/>
          </a:p>
        </p:txBody>
      </p:sp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4957081"/>
              </p:ext>
            </p:extLst>
          </p:nvPr>
        </p:nvGraphicFramePr>
        <p:xfrm>
          <a:off x="933131" y="2018277"/>
          <a:ext cx="10420668" cy="4108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8657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79"/>
          <p:cNvPicPr preferRelativeResize="0"/>
          <p:nvPr/>
        </p:nvPicPr>
        <p:blipFill rotWithShape="1">
          <a:blip r:embed="rId2">
            <a:alphaModFix/>
            <a:lum bright="70000" contrast="-70000"/>
          </a:blip>
          <a:srcRect/>
          <a:stretch/>
        </p:blipFill>
        <p:spPr>
          <a:xfrm>
            <a:off x="0" y="0"/>
            <a:ext cx="12192000" cy="68685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字版面配置區 2"/>
          <p:cNvSpPr txBox="1">
            <a:spLocks/>
          </p:cNvSpPr>
          <p:nvPr/>
        </p:nvSpPr>
        <p:spPr>
          <a:xfrm rot="21137518">
            <a:off x="6458277" y="1914821"/>
            <a:ext cx="5941585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投手不想面對林益全或高國輝</a:t>
            </a:r>
            <a:endParaRPr lang="zh-TW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1461" y="3476744"/>
            <a:ext cx="5896086" cy="853029"/>
          </a:xfrm>
        </p:spPr>
        <p:txBody>
          <a:bodyPr/>
          <a:lstStyle/>
          <a:p>
            <a:pPr marL="177800" indent="0">
              <a:buNone/>
            </a:pPr>
            <a:r>
              <a:rPr lang="zh-TW" altLang="en-US" sz="6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恰恰總是慢熱</a:t>
            </a:r>
            <a:r>
              <a:rPr lang="en-US" altLang="zh-TW" sz="6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23440" y="4403481"/>
            <a:ext cx="5521697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6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張建銘雷射肩</a:t>
            </a:r>
            <a:r>
              <a:rPr lang="en-US" altLang="zh-TW" sz="6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60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2842942" y="2677951"/>
            <a:ext cx="5100020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6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陳冠任弱肩</a:t>
            </a:r>
            <a:r>
              <a:rPr lang="en-US" altLang="zh-TW" sz="6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60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版面配置區 2"/>
          <p:cNvSpPr txBox="1">
            <a:spLocks/>
          </p:cNvSpPr>
          <p:nvPr/>
        </p:nvSpPr>
        <p:spPr>
          <a:xfrm>
            <a:off x="3936633" y="1209265"/>
            <a:ext cx="5100020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黃恩賜守備爛</a:t>
            </a:r>
            <a:r>
              <a:rPr lang="en-US" altLang="zh-TW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5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版面配置區 2"/>
          <p:cNvSpPr txBox="1">
            <a:spLocks/>
          </p:cNvSpPr>
          <p:nvPr/>
        </p:nvSpPr>
        <p:spPr>
          <a:xfrm>
            <a:off x="2400308" y="5291772"/>
            <a:ext cx="3699799" cy="414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24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張建銘特別會打外國人</a:t>
            </a:r>
            <a:r>
              <a:rPr lang="en-US" altLang="zh-TW" sz="24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4000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版面配置區 2"/>
          <p:cNvSpPr txBox="1">
            <a:spLocks/>
          </p:cNvSpPr>
          <p:nvPr/>
        </p:nvSpPr>
        <p:spPr>
          <a:xfrm>
            <a:off x="5984092" y="5278092"/>
            <a:ext cx="2478739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陳金鋒是神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40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版面配置區 2"/>
          <p:cNvSpPr txBox="1">
            <a:spLocks/>
          </p:cNvSpPr>
          <p:nvPr/>
        </p:nvSpPr>
        <p:spPr>
          <a:xfrm rot="600726">
            <a:off x="8649566" y="2612255"/>
            <a:ext cx="3898751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余德龍超級工具人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版面配置區 2"/>
          <p:cNvSpPr txBox="1">
            <a:spLocks/>
          </p:cNvSpPr>
          <p:nvPr/>
        </p:nvSpPr>
        <p:spPr>
          <a:xfrm rot="20987173">
            <a:off x="7819309" y="3126095"/>
            <a:ext cx="3898751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2400" dirty="0">
                <a:solidFill>
                  <a:srgbClr val="9966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林瑋恩守備特別猛</a:t>
            </a:r>
            <a:r>
              <a:rPr lang="en-US" altLang="zh-TW" sz="2400" dirty="0">
                <a:solidFill>
                  <a:srgbClr val="9966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4000" dirty="0">
              <a:solidFill>
                <a:srgbClr val="9966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字版面配置區 2"/>
          <p:cNvSpPr txBox="1">
            <a:spLocks/>
          </p:cNvSpPr>
          <p:nvPr/>
        </p:nvSpPr>
        <p:spPr>
          <a:xfrm>
            <a:off x="848300" y="853383"/>
            <a:ext cx="4966898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240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張志豪最會三壘</a:t>
            </a:r>
            <a:r>
              <a:rPr lang="zh-TW" altLang="en-US" sz="2400" dirty="0" smtClean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打的男人</a:t>
            </a:r>
            <a:endParaRPr lang="zh-TW" altLang="en-US" sz="4000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字版面配置區 2"/>
          <p:cNvSpPr txBox="1">
            <a:spLocks/>
          </p:cNvSpPr>
          <p:nvPr/>
        </p:nvSpPr>
        <p:spPr>
          <a:xfrm>
            <a:off x="0" y="375290"/>
            <a:ext cx="4457701" cy="5451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張正偉最會三壘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打的男人</a:t>
            </a:r>
            <a:endParaRPr lang="zh-TW" altLang="en-US" sz="44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字版面配置區 2"/>
          <p:cNvSpPr txBox="1">
            <a:spLocks/>
          </p:cNvSpPr>
          <p:nvPr/>
        </p:nvSpPr>
        <p:spPr>
          <a:xfrm>
            <a:off x="4208173" y="6084228"/>
            <a:ext cx="3665221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陳金鋒沒機會上場</a:t>
            </a:r>
            <a:endParaRPr lang="zh-TW" altLang="en-US" sz="40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字版面配置區 2"/>
          <p:cNvSpPr txBox="1">
            <a:spLocks/>
          </p:cNvSpPr>
          <p:nvPr/>
        </p:nvSpPr>
        <p:spPr>
          <a:xfrm rot="20920458">
            <a:off x="8225336" y="4727670"/>
            <a:ext cx="3665221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dirty="0">
                <a:solidFill>
                  <a:srgbClr val="99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許基宏接班恰恰</a:t>
            </a:r>
            <a:r>
              <a:rPr lang="en-US" altLang="zh-TW" dirty="0">
                <a:solidFill>
                  <a:srgbClr val="99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4400" dirty="0">
              <a:solidFill>
                <a:srgbClr val="99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字版面配置區 2"/>
          <p:cNvSpPr txBox="1">
            <a:spLocks/>
          </p:cNvSpPr>
          <p:nvPr/>
        </p:nvSpPr>
        <p:spPr>
          <a:xfrm>
            <a:off x="5442389" y="327455"/>
            <a:ext cx="4862010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健康的潘武雄打擊有多猛</a:t>
            </a: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40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版面配置區 2"/>
          <p:cNvSpPr txBox="1">
            <a:spLocks/>
          </p:cNvSpPr>
          <p:nvPr/>
        </p:nvSpPr>
        <p:spPr>
          <a:xfrm>
            <a:off x="6738389" y="6283056"/>
            <a:ext cx="5941585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林益全打擊高卻被質疑國內王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40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字版面配置區 2"/>
          <p:cNvSpPr txBox="1">
            <a:spLocks/>
          </p:cNvSpPr>
          <p:nvPr/>
        </p:nvSpPr>
        <p:spPr>
          <a:xfrm rot="515655">
            <a:off x="8265317" y="1153825"/>
            <a:ext cx="5941585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2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中職一代自走砲是劉芙豪</a:t>
            </a:r>
            <a:endParaRPr lang="zh-TW" altLang="en-US" sz="4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字版面配置區 2"/>
          <p:cNvSpPr txBox="1">
            <a:spLocks/>
          </p:cNvSpPr>
          <p:nvPr/>
        </p:nvSpPr>
        <p:spPr>
          <a:xfrm rot="426997">
            <a:off x="7879829" y="4104647"/>
            <a:ext cx="5941585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泰山冰凍一軍沒位置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字版面配置區 2"/>
          <p:cNvSpPr txBox="1">
            <a:spLocks/>
          </p:cNvSpPr>
          <p:nvPr/>
        </p:nvSpPr>
        <p:spPr>
          <a:xfrm>
            <a:off x="159396" y="1863982"/>
            <a:ext cx="6783593" cy="853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zh-TW" altLang="en-US" sz="54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林泓育蹲捕就熄火</a:t>
            </a:r>
            <a:r>
              <a:rPr lang="en-US" altLang="zh-TW" sz="54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5400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 280"/>
          <p:cNvSpPr txBox="1"/>
          <p:nvPr/>
        </p:nvSpPr>
        <p:spPr>
          <a:xfrm>
            <a:off x="159396" y="5764123"/>
            <a:ext cx="476949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6000" dirty="0">
                <a:solidFill>
                  <a:schemeClr val="dk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都 市 傳 說</a:t>
            </a:r>
          </a:p>
        </p:txBody>
      </p:sp>
    </p:spTree>
    <p:extLst>
      <p:ext uri="{BB962C8B-B14F-4D97-AF65-F5344CB8AC3E}">
        <p14:creationId xmlns:p14="http://schemas.microsoft.com/office/powerpoint/2010/main" val="19400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 build="p"/>
      <p:bldP spid="4" grpId="0"/>
      <p:bldP spid="5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52" y="-10539"/>
            <a:ext cx="11006525" cy="6879078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6128323" y="5581393"/>
            <a:ext cx="1122381" cy="5056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1287496" y="119215"/>
            <a:ext cx="11975952" cy="8886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dirty="0"/>
              <a:t>右外野手（</a:t>
            </a:r>
            <a:r>
              <a:rPr lang="en-US" altLang="zh-TW" dirty="0"/>
              <a:t>Right Fielder</a:t>
            </a:r>
            <a:r>
              <a:rPr lang="zh-TW" altLang="en-US" dirty="0" smtClean="0"/>
              <a:t>，簡稱</a:t>
            </a:r>
            <a:r>
              <a:rPr lang="en-US" altLang="zh-TW" dirty="0" smtClean="0"/>
              <a:t>RF</a:t>
            </a:r>
            <a:r>
              <a:rPr lang="zh-TW" altLang="en-US" dirty="0"/>
              <a:t>。）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zh-TW" sz="2000" dirty="0"/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2000" dirty="0" smtClean="0"/>
              <a:t>         比賽</a:t>
            </a:r>
            <a:r>
              <a:rPr lang="zh-TW" altLang="en-US" sz="2000" dirty="0"/>
              <a:t>中防守右外野的選手，因為右外野手距離三壘與本壘都很遠，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2000" dirty="0"/>
              <a:t>故右外野手通常是由球隊中臂力最佳的外野手擔任，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2000" dirty="0"/>
              <a:t>有助於長傳阻殺（刺殺的一種）（或與內野手搭配轉傳完成助殺）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2000" dirty="0"/>
              <a:t>或威嚇跑者使跑者不敢再進佔壘包。</a:t>
            </a:r>
            <a:endParaRPr lang="en-US" altLang="zh-TW" sz="2000" b="0" i="0" u="none" strike="noStrike" cap="none" dirty="0" smtClean="0">
              <a:solidFill>
                <a:schemeClr val="dk1"/>
              </a:solidFill>
              <a:sym typeface="Calibr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22417" y="2234279"/>
            <a:ext cx="31341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400" b="1" cap="none" spc="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外    野    手</a:t>
            </a:r>
            <a:endParaRPr lang="zh-TW" altLang="en-US" sz="4400" b="1" cap="none" spc="0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12123" y="2619000"/>
            <a:ext cx="358546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>
                    <a:lumMod val="95000"/>
                  </a:schemeClr>
                </a:solidFill>
              </a:rPr>
              <a:t>張建銘 雷射肩！？</a:t>
            </a:r>
            <a:endParaRPr lang="zh-TW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71" y="2345323"/>
            <a:ext cx="1261714" cy="12013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43" y="3246485"/>
            <a:ext cx="5655750" cy="972223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92" y="4201747"/>
            <a:ext cx="5655800" cy="963768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077" y="5158181"/>
            <a:ext cx="5653860" cy="1039855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16392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C -0.04063 1.85185E-6 -0.04727 0.01018 -0.10782 0.02592 C -0.15769 0.07546 -0.18086 0.11389 -0.21016 0.18171 C -0.22331 0.24537 -0.24193 0.30416 -0.24193 0.36574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6" y="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399900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9381">
            <a:off x="1724406" y="897857"/>
            <a:ext cx="8388858" cy="59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4972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hape 291"/>
          <p:cNvSpPr txBox="1">
            <a:spLocks/>
          </p:cNvSpPr>
          <p:nvPr/>
        </p:nvSpPr>
        <p:spPr>
          <a:xfrm>
            <a:off x="251792" y="159025"/>
            <a:ext cx="3077818" cy="478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SzPct val="25000"/>
            </a:pPr>
            <a:r>
              <a:rPr lang="zh-TW" altLang="en-US" sz="3200" b="1" dirty="0" smtClean="0">
                <a:solidFill>
                  <a:schemeClr val="bg1">
                    <a:lumMod val="95000"/>
                  </a:schemeClr>
                </a:solidFill>
              </a:rPr>
              <a:t>黃恩賜守備爛</a:t>
            </a:r>
            <a:r>
              <a:rPr lang="zh-TW" sz="3200" b="1" dirty="0" smtClean="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？</a:t>
            </a:r>
            <a:endParaRPr lang="zh-TW" sz="3200" b="1" dirty="0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9381">
            <a:off x="1724406" y="897857"/>
            <a:ext cx="8388858" cy="59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0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twimg.edgesuite.net/images/twapple/640pix/20091120/LN04/LN04_003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33" y="2278399"/>
            <a:ext cx="3424050" cy="33063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"/>
          <a:stretch/>
        </p:blipFill>
        <p:spPr>
          <a:xfrm>
            <a:off x="4151504" y="777208"/>
            <a:ext cx="7796462" cy="5740132"/>
          </a:xfrm>
          <a:prstGeom prst="rect">
            <a:avLst/>
          </a:prstGeom>
        </p:spPr>
      </p:pic>
      <p:sp>
        <p:nvSpPr>
          <p:cNvPr id="6" name="Shape 285"/>
          <p:cNvSpPr txBox="1">
            <a:spLocks/>
          </p:cNvSpPr>
          <p:nvPr/>
        </p:nvSpPr>
        <p:spPr>
          <a:xfrm>
            <a:off x="284098" y="776431"/>
            <a:ext cx="430025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zh-TW" altLang="en-US" dirty="0" smtClean="0"/>
              <a:t>恰恰</a:t>
            </a:r>
            <a:r>
              <a:rPr lang="en-US" altLang="zh-TW" dirty="0" smtClean="0"/>
              <a:t>-</a:t>
            </a:r>
            <a:r>
              <a:rPr lang="zh-TW" altLang="en-US" dirty="0" smtClean="0"/>
              <a:t>慢熱王</a:t>
            </a:r>
            <a:r>
              <a:rPr lang="zh-TW" dirty="0" smtClean="0"/>
              <a:t>？</a:t>
            </a:r>
            <a:endParaRPr lang="zh-TW" dirty="0"/>
          </a:p>
        </p:txBody>
      </p:sp>
      <p:sp>
        <p:nvSpPr>
          <p:cNvPr id="5" name="文字方塊 4"/>
          <p:cNvSpPr txBox="1"/>
          <p:nvPr/>
        </p:nvSpPr>
        <p:spPr>
          <a:xfrm>
            <a:off x="-4818" y="6151168"/>
            <a:ext cx="4777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#</a:t>
            </a:r>
            <a:r>
              <a:rPr lang="en-US" altLang="zh-TW" sz="2800" dirty="0" smtClean="0"/>
              <a:t>OPS =</a:t>
            </a:r>
            <a:r>
              <a:rPr lang="zh-TW" altLang="en-US" sz="2800" dirty="0" smtClean="0"/>
              <a:t>長打率</a:t>
            </a:r>
            <a:r>
              <a:rPr lang="en-US" altLang="zh-TW" sz="2800" dirty="0" smtClean="0"/>
              <a:t>+</a:t>
            </a:r>
            <a:r>
              <a:rPr lang="zh-TW" altLang="en-US" sz="2800" dirty="0" smtClean="0"/>
              <a:t>上壘率</a:t>
            </a:r>
            <a:endParaRPr lang="zh-TW" altLang="en-US" sz="2800" dirty="0"/>
          </a:p>
        </p:txBody>
      </p:sp>
      <p:cxnSp>
        <p:nvCxnSpPr>
          <p:cNvPr id="11" name="直線接點 10"/>
          <p:cNvCxnSpPr>
            <a:stCxn id="3" idx="0"/>
            <a:endCxn id="3" idx="2"/>
          </p:cNvCxnSpPr>
          <p:nvPr/>
        </p:nvCxnSpPr>
        <p:spPr>
          <a:xfrm>
            <a:off x="8049735" y="777208"/>
            <a:ext cx="0" cy="5740132"/>
          </a:xfrm>
          <a:prstGeom prst="line">
            <a:avLst/>
          </a:prstGeom>
          <a:ln w="762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829850" y="9635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上半季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9728081" y="9635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下</a:t>
            </a:r>
            <a:r>
              <a:rPr lang="zh-TW" altLang="en-US" sz="2400" dirty="0" smtClean="0"/>
              <a:t>半季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 rot="16200000">
            <a:off x="3333170" y="3182273"/>
            <a:ext cx="1051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OPS</a:t>
            </a:r>
            <a:endParaRPr lang="zh-TW" altLang="en-US" sz="32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9381">
            <a:off x="1973162" y="1035578"/>
            <a:ext cx="8388858" cy="59300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2733" y="173335"/>
            <a:ext cx="3575018" cy="707886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bg1">
                    <a:lumMod val="95000"/>
                  </a:schemeClr>
                </a:solidFill>
              </a:rPr>
              <a:t>恰恰總是慢熱</a:t>
            </a:r>
            <a:r>
              <a:rPr lang="en-US" altLang="zh-TW" sz="40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zh-TW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61925" y="6332674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場次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40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r="281"/>
          <a:stretch/>
        </p:blipFill>
        <p:spPr>
          <a:xfrm>
            <a:off x="49696" y="922283"/>
            <a:ext cx="12073812" cy="557539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8494819" y="1402758"/>
            <a:ext cx="1416049" cy="46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指定打擊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2200502" y="1348265"/>
            <a:ext cx="2032000" cy="46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沒有指定打擊</a:t>
            </a:r>
          </a:p>
        </p:txBody>
      </p:sp>
      <p:sp>
        <p:nvSpPr>
          <p:cNvPr id="6" name="Shape 285"/>
          <p:cNvSpPr txBox="1">
            <a:spLocks/>
          </p:cNvSpPr>
          <p:nvPr/>
        </p:nvSpPr>
        <p:spPr>
          <a:xfrm>
            <a:off x="427383" y="-36931"/>
            <a:ext cx="430025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zh-TW" altLang="en-US" dirty="0" smtClean="0"/>
              <a:t>小胖</a:t>
            </a:r>
            <a:r>
              <a:rPr lang="en-US" altLang="zh-TW" dirty="0" smtClean="0"/>
              <a:t>-</a:t>
            </a:r>
            <a:r>
              <a:rPr lang="zh-TW" altLang="en-US" dirty="0" smtClean="0"/>
              <a:t>給我</a:t>
            </a:r>
            <a:r>
              <a:rPr lang="en-US" altLang="zh-TW" dirty="0" smtClean="0"/>
              <a:t>D</a:t>
            </a:r>
            <a:r>
              <a:rPr lang="en-US" altLang="zh-TW" dirty="0"/>
              <a:t>H</a:t>
            </a:r>
            <a:r>
              <a:rPr lang="zh-TW" dirty="0" smtClean="0"/>
              <a:t>？</a:t>
            </a:r>
            <a:endParaRPr lang="zh-TW" dirty="0"/>
          </a:p>
        </p:txBody>
      </p:sp>
      <p:sp>
        <p:nvSpPr>
          <p:cNvPr id="3" name="矩形 2"/>
          <p:cNvSpPr/>
          <p:nvPr/>
        </p:nvSpPr>
        <p:spPr>
          <a:xfrm>
            <a:off x="5756742" y="6419462"/>
            <a:ext cx="998376" cy="156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5855820" y="6344897"/>
            <a:ext cx="89929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場次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75401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742" y="2113672"/>
            <a:ext cx="9916419" cy="433313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x="7217009" y="2335501"/>
            <a:ext cx="2293937" cy="3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400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0.3643725</a:t>
            </a:r>
          </a:p>
        </p:txBody>
      </p:sp>
      <p:sp>
        <p:nvSpPr>
          <p:cNvPr id="314" name="Shape 314"/>
          <p:cNvSpPr/>
          <p:nvPr/>
        </p:nvSpPr>
        <p:spPr>
          <a:xfrm>
            <a:off x="7245584" y="3369857"/>
            <a:ext cx="2265362" cy="3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400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0.3597561</a:t>
            </a:r>
          </a:p>
        </p:txBody>
      </p:sp>
      <p:sp>
        <p:nvSpPr>
          <p:cNvPr id="315" name="Shape 315"/>
          <p:cNvSpPr/>
          <p:nvPr/>
        </p:nvSpPr>
        <p:spPr>
          <a:xfrm>
            <a:off x="4385713" y="3369857"/>
            <a:ext cx="2557461" cy="3413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Shape 316"/>
          <p:cNvSpPr/>
          <p:nvPr/>
        </p:nvSpPr>
        <p:spPr>
          <a:xfrm rot="-650146">
            <a:off x="4368397" y="2689513"/>
            <a:ext cx="2557461" cy="342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85"/>
          <p:cNvSpPr txBox="1">
            <a:spLocks/>
          </p:cNvSpPr>
          <p:nvPr/>
        </p:nvSpPr>
        <p:spPr>
          <a:xfrm>
            <a:off x="274704" y="720021"/>
            <a:ext cx="430025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zh-TW" altLang="en-US" dirty="0" smtClean="0"/>
              <a:t>小胖</a:t>
            </a:r>
            <a:r>
              <a:rPr lang="en-US" altLang="zh-TW" dirty="0" smtClean="0"/>
              <a:t>-</a:t>
            </a:r>
            <a:r>
              <a:rPr lang="zh-TW" altLang="en-US" dirty="0" smtClean="0"/>
              <a:t>給我</a:t>
            </a:r>
            <a:r>
              <a:rPr lang="en-US" altLang="zh-TW" dirty="0" smtClean="0"/>
              <a:t>D</a:t>
            </a:r>
            <a:r>
              <a:rPr lang="en-US" altLang="zh-TW" dirty="0"/>
              <a:t>H</a:t>
            </a:r>
            <a:r>
              <a:rPr lang="zh-TW" dirty="0" smtClean="0"/>
              <a:t>？</a:t>
            </a:r>
            <a:endParaRPr lang="zh-TW" dirty="0"/>
          </a:p>
        </p:txBody>
      </p:sp>
      <p:pic>
        <p:nvPicPr>
          <p:cNvPr id="10" name="Picture 2" descr="http://freshbakin.com/wp-content/uploads/2014/11/busted-477506_128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29" y="1221715"/>
            <a:ext cx="8851392" cy="497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27972" y="225721"/>
            <a:ext cx="449311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177800"/>
            <a:r>
              <a:rPr lang="zh-TW" altLang="en-US" sz="3600" b="1" dirty="0">
                <a:solidFill>
                  <a:schemeClr val="bg1">
                    <a:lumMod val="95000"/>
                  </a:schemeClr>
                </a:solidFill>
              </a:rPr>
              <a:t>林泓育蹲捕就熄火</a:t>
            </a:r>
            <a:r>
              <a:rPr lang="en-US" altLang="zh-TW" sz="36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zh-TW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81639" y="254521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沒有差異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55744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216712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0024872" y="0"/>
            <a:ext cx="216712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3400" t="7970" r="24156" b="14922"/>
          <a:stretch/>
        </p:blipFill>
        <p:spPr>
          <a:xfrm>
            <a:off x="2148840" y="0"/>
            <a:ext cx="8292247" cy="68580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21575" y="1440288"/>
            <a:ext cx="7346775" cy="92333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  <a:prstDash val="dash"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知名球評採用本組</a:t>
            </a:r>
            <a:r>
              <a:rPr lang="zh-TW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數據</a:t>
            </a:r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075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/>
          <p:cNvSpPr txBox="1"/>
          <p:nvPr/>
        </p:nvSpPr>
        <p:spPr>
          <a:xfrm>
            <a:off x="6782130" y="3024852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800" dirty="0" smtClean="0">
                <a:solidFill>
                  <a:schemeClr val="bg1"/>
                </a:solidFill>
                <a:effectLst/>
                <a:latin typeface="Bernard MT Condensed" panose="02050806060905020404" pitchFamily="18" charset="0"/>
              </a:rPr>
              <a:t>未來展望</a:t>
            </a:r>
            <a:endParaRPr lang="zh-TW" altLang="en-US" sz="8800" dirty="0">
              <a:solidFill>
                <a:schemeClr val="bg1"/>
              </a:solidFill>
              <a:effectLst/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分析人員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介紹</a:t>
            </a:r>
            <a:r>
              <a:rPr lang="en-US" alt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2/6</a:t>
            </a:r>
            <a:endParaRPr lang="zh-TW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1445623" y="1890939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28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鍾育修</a:t>
            </a:r>
            <a:r>
              <a:rPr lang="en-US" altLang="zh-TW" sz="28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zh-TW" altLang="en-US" sz="28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組長</a:t>
            </a:r>
            <a:r>
              <a:rPr lang="en-US" altLang="zh-TW" sz="28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)</a:t>
            </a:r>
            <a:endParaRPr lang="zh-TW" sz="28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資料清理資料分析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程式邏輯設計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球員資料表製作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scontent-tpe1-1.xx.fbcdn.net/v/t34.0-12/13162154_1145961678767418_2089273228_n.jpg?oh=6eef99a937b8684a3c979b1a90263c9c&amp;oe=572B6FF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7" r="17599" b="13622"/>
          <a:stretch/>
        </p:blipFill>
        <p:spPr bwMode="auto">
          <a:xfrm>
            <a:off x="5646025" y="1595534"/>
            <a:ext cx="4048481" cy="3993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5266">
            <a:off x="4231744" y="4371149"/>
            <a:ext cx="18288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921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8014"/>
          <a:stretch/>
        </p:blipFill>
        <p:spPr>
          <a:xfrm>
            <a:off x="0" y="267128"/>
            <a:ext cx="12192000" cy="630833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1023248" y="3612772"/>
            <a:ext cx="388465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TW" sz="5400" b="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zh-TW" sz="5400" b="0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n-US" altLang="zh-TW" sz="5400" b="0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77968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分析人員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介紹</a:t>
            </a:r>
            <a:r>
              <a:rPr lang="en-US" alt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3/6</a:t>
            </a:r>
            <a:endParaRPr lang="zh-TW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1760376" y="1928262"/>
            <a:ext cx="3623387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朱哲霆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程式邏輯撰寫(R)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資料分析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領域知識研究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資料庫運用(MySQL)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https://scontent-tpe1-1.xx.fbcdn.net/v/t1.0-9/13119068_987900847958897_6628466854705323234_n.jpg?oh=8345e55f937a1fa69dc7e0370e1c9a41&amp;oe=57A6EE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 t="26225" r="25757" b="4178"/>
          <a:stretch/>
        </p:blipFill>
        <p:spPr bwMode="auto">
          <a:xfrm>
            <a:off x="6226629" y="653143"/>
            <a:ext cx="3135085" cy="5673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5266">
            <a:off x="4996856" y="4507882"/>
            <a:ext cx="18288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956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分析人員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介紹</a:t>
            </a:r>
            <a:r>
              <a:rPr lang="en-US" alt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4/6</a:t>
            </a:r>
            <a:endParaRPr lang="zh-TW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1472791" y="1930016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賴敬元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程式邏輯撰寫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資料分析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Knowledge研究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9" t="7795" r="20943"/>
          <a:stretch/>
        </p:blipFill>
        <p:spPr>
          <a:xfrm>
            <a:off x="6730590" y="365124"/>
            <a:ext cx="2764715" cy="6155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5266">
            <a:off x="4520993" y="4298137"/>
            <a:ext cx="18288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13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分析人員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介紹</a:t>
            </a:r>
            <a:r>
              <a:rPr lang="en-US" alt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5/6</a:t>
            </a:r>
            <a:endParaRPr lang="zh-TW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864568" y="2161527"/>
            <a:ext cx="3883090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鄭詩博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CPBL轉播資料結構化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領域知識研究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s://scontent-tpe1-1.xx.fbcdn.net/v/t1.0-9/12670772_1100323530020088_8071181212695971364_n.jpg?oh=d216dfe86457ce0dc30c775168ed0744&amp;oe=57E271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8" y="1548882"/>
            <a:ext cx="3943018" cy="3938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5266">
            <a:off x="4353042" y="4128553"/>
            <a:ext cx="18288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160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27048" y="281303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分析人員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介紹</a:t>
            </a:r>
            <a:r>
              <a:rPr lang="en-US" altLang="zh-TW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6/6</a:t>
            </a:r>
            <a:endParaRPr lang="zh-TW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1931020" y="2057526"/>
            <a:ext cx="3992845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謝鎮宇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資料分析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Knowledge研究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https://scontent-tpe1-1.xx.fbcdn.net/v/t34.0-12/13140519_1172204876125749_782435359_n.jpg?oh=48d08c8146b88f88a87c66e9e6cdd17c&amp;oe=572DB2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" t="17882" r="15103" b="3948"/>
          <a:stretch/>
        </p:blipFill>
        <p:spPr bwMode="auto">
          <a:xfrm>
            <a:off x="6353410" y="527372"/>
            <a:ext cx="3133492" cy="5706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5266">
            <a:off x="4794561" y="4250315"/>
            <a:ext cx="18288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546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0" y="431516"/>
            <a:ext cx="12192000" cy="6092574"/>
          </a:xfrm>
          <a:prstGeom prst="rect">
            <a:avLst/>
          </a:prstGeom>
          <a:gradFill flip="none" rotWithShape="1">
            <a:gsLst>
              <a:gs pos="0">
                <a:srgbClr val="548135">
                  <a:shade val="30000"/>
                  <a:satMod val="115000"/>
                </a:srgbClr>
              </a:gs>
              <a:gs pos="50000">
                <a:srgbClr val="548135">
                  <a:shade val="67500"/>
                  <a:satMod val="115000"/>
                </a:srgbClr>
              </a:gs>
              <a:gs pos="100000">
                <a:srgbClr val="548135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20074"/>
          <a:stretch/>
        </p:blipFill>
        <p:spPr>
          <a:xfrm>
            <a:off x="7881092" y="1367121"/>
            <a:ext cx="3693011" cy="42213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76200">
              <a:srgbClr val="000000"/>
            </a:innerShdw>
          </a:effectLst>
        </p:spPr>
      </p:pic>
      <p:sp>
        <p:nvSpPr>
          <p:cNvPr id="159" name="Shape 159"/>
          <p:cNvSpPr/>
          <p:nvPr/>
        </p:nvSpPr>
        <p:spPr>
          <a:xfrm>
            <a:off x="6430653" y="2942639"/>
            <a:ext cx="1246693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TW" sz="5400" b="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V.S.</a:t>
            </a:r>
          </a:p>
        </p:txBody>
      </p:sp>
      <p:pic>
        <p:nvPicPr>
          <p:cNvPr id="6" name="Picture 2" descr="http://photo.sofun.tw/2015/03/CPBL-Online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8" y="1944973"/>
            <a:ext cx="6086955" cy="34239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1434</Words>
  <Application>Microsoft Office PowerPoint</Application>
  <PresentationFormat>寬螢幕</PresentationFormat>
  <Paragraphs>679</Paragraphs>
  <Slides>40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8" baseType="lpstr">
      <vt:lpstr>EB Garamond</vt:lpstr>
      <vt:lpstr>Quattrocento Sans</vt:lpstr>
      <vt:lpstr>新細明體</vt:lpstr>
      <vt:lpstr>Arial</vt:lpstr>
      <vt:lpstr>Bernard MT Condensed</vt:lpstr>
      <vt:lpstr>Calibri</vt:lpstr>
      <vt:lpstr>Cambria Math</vt:lpstr>
      <vt:lpstr>Office 佈景主題</vt:lpstr>
      <vt:lpstr>PowerPoint 簡報</vt:lpstr>
      <vt:lpstr>PowerPoint 簡報</vt:lpstr>
      <vt:lpstr>分析人員介紹1/6</vt:lpstr>
      <vt:lpstr>分析人員介紹2/6</vt:lpstr>
      <vt:lpstr>分析人員介紹3/6</vt:lpstr>
      <vt:lpstr>分析人員介紹4/6</vt:lpstr>
      <vt:lpstr>分析人員介紹5/6</vt:lpstr>
      <vt:lpstr>分析人員介紹6/6</vt:lpstr>
      <vt:lpstr>PowerPoint 簡報</vt:lpstr>
      <vt:lpstr>目標</vt:lpstr>
      <vt:lpstr>Java Crawler</vt:lpstr>
      <vt:lpstr>Structuring </vt:lpstr>
      <vt:lpstr>PowerPoint 簡報</vt:lpstr>
      <vt:lpstr>Range Factor(RF)</vt:lpstr>
      <vt:lpstr>守備局數的計算</vt:lpstr>
      <vt:lpstr>守備局數的計算</vt:lpstr>
      <vt:lpstr>守備局數的計算</vt:lpstr>
      <vt:lpstr>守備局數的計算</vt:lpstr>
      <vt:lpstr>守備局數的計算</vt:lpstr>
      <vt:lpstr>守備局數的計算</vt:lpstr>
      <vt:lpstr>中職防守明星隊</vt:lpstr>
      <vt:lpstr>得分矩陣</vt:lpstr>
      <vt:lpstr>預設情境</vt:lpstr>
      <vt:lpstr>情境１</vt:lpstr>
      <vt:lpstr>額外跑壘數（Extra Base Running）</vt:lpstr>
      <vt:lpstr>積極跑壘得分（Base Runner Runs）</vt:lpstr>
      <vt:lpstr>探討-海歸球員</vt:lpstr>
      <vt:lpstr>探討-公認快腿</vt:lpstr>
      <vt:lpstr>探討- 贏球效率值</vt:lpstr>
      <vt:lpstr>探討- 贏球效率值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朱致宏</dc:creator>
  <cp:lastModifiedBy>Student</cp:lastModifiedBy>
  <cp:revision>71</cp:revision>
  <dcterms:modified xsi:type="dcterms:W3CDTF">2016-05-05T10:39:25Z</dcterms:modified>
</cp:coreProperties>
</file>